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8342" r:id="rId4"/>
    <p:sldId id="8343" r:id="rId5"/>
    <p:sldId id="8345" r:id="rId6"/>
    <p:sldId id="8346" r:id="rId7"/>
    <p:sldId id="8350" r:id="rId8"/>
    <p:sldId id="8376" r:id="rId9"/>
    <p:sldId id="8352" r:id="rId10"/>
    <p:sldId id="8354" r:id="rId11"/>
    <p:sldId id="8355" r:id="rId12"/>
    <p:sldId id="8356" r:id="rId13"/>
    <p:sldId id="8357" r:id="rId14"/>
    <p:sldId id="8353" r:id="rId15"/>
    <p:sldId id="8377" r:id="rId16"/>
    <p:sldId id="8390" r:id="rId17"/>
    <p:sldId id="8391" r:id="rId18"/>
    <p:sldId id="8392" r:id="rId19"/>
    <p:sldId id="8394" r:id="rId20"/>
    <p:sldId id="8393" r:id="rId21"/>
    <p:sldId id="8378" r:id="rId22"/>
    <p:sldId id="8387" r:id="rId23"/>
    <p:sldId id="8388" r:id="rId24"/>
    <p:sldId id="8389" r:id="rId25"/>
    <p:sldId id="8379" r:id="rId26"/>
    <p:sldId id="8381" r:id="rId27"/>
    <p:sldId id="8382" r:id="rId28"/>
    <p:sldId id="8384" r:id="rId29"/>
    <p:sldId id="8383" r:id="rId30"/>
    <p:sldId id="8385" r:id="rId31"/>
    <p:sldId id="8386" r:id="rId32"/>
    <p:sldId id="8380" r:id="rId33"/>
    <p:sldId id="8349" r:id="rId34"/>
    <p:sldId id="835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F902666-A747-4E30-97E9-2C76729C2C56}">
          <p14:sldIdLst>
            <p14:sldId id="256"/>
            <p14:sldId id="257"/>
          </p14:sldIdLst>
        </p14:section>
        <p14:section name="背景介绍" id="{08A941B8-9243-4AD9-BAAC-84AE41A00776}">
          <p14:sldIdLst>
            <p14:sldId id="8342"/>
            <p14:sldId id="8343"/>
          </p14:sldIdLst>
        </p14:section>
        <p14:section name="主要内容" id="{803B642C-BC76-42C2-A504-F6BF058F7BCE}">
          <p14:sldIdLst>
            <p14:sldId id="8345"/>
            <p14:sldId id="8346"/>
            <p14:sldId id="8350"/>
            <p14:sldId id="8376"/>
          </p14:sldIdLst>
        </p14:section>
        <p14:section name="突变的4种call" id="{74B58E28-3141-412C-AE33-179C83965FE5}">
          <p14:sldIdLst>
            <p14:sldId id="8352"/>
            <p14:sldId id="8354"/>
            <p14:sldId id="8355"/>
            <p14:sldId id="8356"/>
            <p14:sldId id="8357"/>
          </p14:sldIdLst>
        </p14:section>
        <p14:section name="突变的19种tag-突变reads数" id="{7EA37CE1-BBB6-42EC-8971-1A5CCF46D5EC}">
          <p14:sldIdLst>
            <p14:sldId id="8353"/>
            <p14:sldId id="8377"/>
            <p14:sldId id="8390"/>
            <p14:sldId id="8391"/>
            <p14:sldId id="8392"/>
            <p14:sldId id="8394"/>
            <p14:sldId id="8393"/>
          </p14:sldIdLst>
        </p14:section>
        <p14:section name="突变的19种tag-突变质量" id="{943C3135-8814-47D0-8357-72513D107E46}">
          <p14:sldIdLst>
            <p14:sldId id="8378"/>
            <p14:sldId id="8387"/>
            <p14:sldId id="8388"/>
            <p14:sldId id="8389"/>
          </p14:sldIdLst>
        </p14:section>
        <p14:section name="突变的19种tag-测序误差" id="{D4479A24-E8BF-4936-9A73-8ABAC3C25956}">
          <p14:sldIdLst>
            <p14:sldId id="8379"/>
            <p14:sldId id="8381"/>
            <p14:sldId id="8382"/>
            <p14:sldId id="8384"/>
            <p14:sldId id="8383"/>
            <p14:sldId id="8385"/>
            <p14:sldId id="8386"/>
          </p14:sldIdLst>
        </p14:section>
        <p14:section name="突变的19种tag-无法确定" id="{430C16F3-2EE1-427B-86AB-3D15DF61202D}">
          <p14:sldIdLst>
            <p14:sldId id="8380"/>
          </p14:sldIdLst>
        </p14:section>
        <p14:section name="主要结果" id="{F0883921-9E92-424C-9529-E341390C2E27}">
          <p14:sldIdLst>
            <p14:sldId id="8349"/>
            <p14:sldId id="8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56A8-B0ED-4D98-9C60-DC6AFCF10D5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CE606-06B5-4638-A84E-C22E23D682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625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rgbClr val="333333"/>
                </a:solidFill>
                <a:latin typeface="font-regular"/>
              </a:rPr>
              <a:t>orthogonal validation sequencing  </a:t>
            </a:r>
            <a:r>
              <a:rPr lang="zh-CN" altLang="en-US" sz="1200" dirty="0" smtClean="0">
                <a:solidFill>
                  <a:srgbClr val="333333"/>
                </a:solidFill>
                <a:latin typeface="font-regular"/>
              </a:rPr>
              <a:t>正交验证测序</a:t>
            </a:r>
            <a:endParaRPr lang="zh-CN" altLang="en-US" sz="1200" b="0" i="0" kern="1200" dirty="0">
              <a:solidFill>
                <a:srgbClr val="3A3A3A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93A29-5032-4034-B040-8B150798623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19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CBBD6-AB9B-44AF-816B-52914AEB5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214FF0-8634-46DB-8BE3-9688A09A8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B4B4A3-64C8-49C2-9EB5-60E40C7F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59327-FC58-4280-94E2-83143A90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66EC2-F331-4457-AD95-714EACEB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46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686E6-F7C4-44EC-8622-2A44F8DB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2B4191-F7A6-46AC-80C1-DCD695709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A8A679-C171-499C-8010-5FA23A3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F76A2-9A69-41E9-99D4-DBEBC09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390EA-1666-4722-B810-9F5BFC45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5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5F80A1-10BA-4108-9048-0A368BC7F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FC2C8-8402-47D1-8FE2-EA8C2E1C5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C6DF8-E071-4D81-BCA8-7CB327FF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A77B98-5C31-4351-BBC5-0210E0A7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EED66D-F13A-498A-BE55-9BA4A13B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20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BD099-08DB-4327-B855-EE0583B6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E4A48-A390-4D5A-8798-4A0C4D937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84074-308C-4784-A55E-9132190D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DEA672-D24E-4810-B097-A61D717F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C7E34-7824-4D54-B8F6-773F90B0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0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24A83-00B2-44CB-9A09-4C91156A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03FC8A-F484-4B06-B032-DFFBE70A5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6E333-7F81-4EFD-AF6B-A6C9FFE7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BC0E-3518-4E9A-B426-BA2A9C54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23583-2376-4B3A-86EA-EE0F393C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89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8B3DD-9C37-4BEC-9AE5-46AB58CE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D0E6FF-CD72-487F-B0A3-DF2611ED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0D4124-D008-4CDE-985D-84F6AA189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905A7A-6C0C-41AF-9438-BA96391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B914A5-44FC-41C6-BFF2-DF24539A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A9171B-F110-4F81-BDED-6D167571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20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61978-CCD7-46F7-8B88-623AC8AE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B78DD4-360C-486E-A250-75146828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0CB9C4-123C-41CE-A731-9DC7943F6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EA14CA-C85C-47DE-A590-0B780389F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EB35FD-DC14-46F1-9F69-B7CC0B9D1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759F28-E88E-4215-954F-EADFD45F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A4FB86-99D2-481A-94EE-E2C965FFB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74ACA2-E5E1-4438-A32D-5CE71D88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91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66CE0-D9A8-4347-9A46-8FB08783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645612-6D7E-4648-B0D5-68F02105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8ABD2A-119D-4A8D-A81D-8A1FE183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7D98C7-2417-4DF6-B4E6-F68600B3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1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F4D539-1CFF-4CEA-BD84-E098151B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850C41-9CA1-4A95-B7AF-2EB12C4B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F5F44D-EEF7-4EB2-9657-0BF708E7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22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A8DCF-6DCC-49CA-BC70-4407C05F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B926E-B756-4122-A39B-D5D0E2964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649BD6-7857-4043-9459-0E4F263D7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BECE08-9D00-4097-BFF2-30E69697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342006-244F-42F5-A598-839526E8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061366-9D2C-4EC1-AC2A-565B5DA4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5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6B6B9-0F52-4EB2-9A00-62274B5C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4A21A5-6CB2-4191-AE5E-7C0D2A591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AF1D19-17D9-4A19-876F-F7AF90154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64433B-F03F-441A-B245-AABA2930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4666B5-E5C0-43DD-8AE6-F83245B9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054110-B5E1-4447-9483-924BC832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78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3B4160-AB1E-40E0-B5F1-C11285C8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9D1E20-9F9E-43B9-AC0A-6D082E008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CE2EC-BF66-4164-9C4D-C8F82F374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5C292-B859-49BA-8A62-17899E036FB0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335C34-0921-4C78-BC6F-115CE43D8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829773-3382-47ED-A713-2AA747C3E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5A74-DADA-4B74-90D9-94DA67761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27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8CFC1-C514-4BA8-A9AC-7E7945876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991" y="633538"/>
            <a:ext cx="11166114" cy="2642963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Standard operating procedure for somatic variant</a:t>
            </a:r>
            <a:b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refinement of sequencing data with paired tumor</a:t>
            </a:r>
            <a:b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normal samples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77660E-24A3-47B9-BBA2-1BDF51B3E2C5}"/>
              </a:ext>
            </a:extLst>
          </p:cNvPr>
          <p:cNvSpPr txBox="1"/>
          <p:nvPr/>
        </p:nvSpPr>
        <p:spPr>
          <a:xfrm>
            <a:off x="6255048" y="3488232"/>
            <a:ext cx="635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  <a:ea typeface="+mj-ea"/>
                <a:cs typeface="+mj-cs"/>
              </a:rPr>
              <a:t>GENETICS IN MEDICINE (IF 9.108) </a:t>
            </a:r>
          </a:p>
          <a:p>
            <a:r>
              <a:rPr lang="en-US" altLang="zh-CN" sz="2400" dirty="0">
                <a:latin typeface="+mj-lt"/>
                <a:ea typeface="+mj-ea"/>
                <a:cs typeface="+mj-cs"/>
              </a:rPr>
              <a:t>Published: 01 Apr 2019</a:t>
            </a:r>
          </a:p>
          <a:p>
            <a:r>
              <a:rPr lang="en-US" altLang="zh-CN" sz="2400" dirty="0">
                <a:latin typeface="+mj-lt"/>
                <a:ea typeface="+mj-ea"/>
                <a:cs typeface="+mj-cs"/>
              </a:rPr>
              <a:t>DOI: 10.1038/s41436-018-0278-z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A923B1-94EC-491B-A6D1-7EAFFB3AAACB}"/>
              </a:ext>
            </a:extLst>
          </p:cNvPr>
          <p:cNvSpPr txBox="1"/>
          <p:nvPr/>
        </p:nvSpPr>
        <p:spPr>
          <a:xfrm>
            <a:off x="7241558" y="5885162"/>
            <a:ext cx="4233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latin typeface="+mj-lt"/>
                <a:ea typeface="+mj-ea"/>
                <a:cs typeface="+mj-cs"/>
              </a:rPr>
              <a:t>高鹏      生信组</a:t>
            </a:r>
            <a:r>
              <a:rPr lang="en-US" altLang="zh-CN" sz="2000" dirty="0">
                <a:latin typeface="+mj-lt"/>
                <a:ea typeface="+mj-ea"/>
                <a:cs typeface="+mj-cs"/>
              </a:rPr>
              <a:t>    2022.02.08</a:t>
            </a:r>
            <a:endParaRPr lang="zh-CN" altLang="en-US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491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D06496E-62CC-4A6F-A0F3-BF8F68C72CFE}"/>
              </a:ext>
            </a:extLst>
          </p:cNvPr>
          <p:cNvSpPr txBox="1"/>
          <p:nvPr/>
        </p:nvSpPr>
        <p:spPr>
          <a:xfrm>
            <a:off x="311449" y="17127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Figure S1</a:t>
            </a:r>
            <a:r>
              <a:rPr lang="en-US" altLang="zh-CN"/>
              <a:t>. </a:t>
            </a:r>
            <a:r>
              <a:rPr lang="en-US" altLang="zh-CN" smtClean="0"/>
              <a:t>Example of a </a:t>
            </a:r>
            <a:r>
              <a:rPr lang="en-US" altLang="zh-CN" dirty="0"/>
              <a:t>Somatic variant (S)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A6015F-6A74-43DF-B82A-1A3D0AB4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62" y="812227"/>
            <a:ext cx="8822747" cy="53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D06496E-62CC-4A6F-A0F3-BF8F68C72CFE}"/>
              </a:ext>
            </a:extLst>
          </p:cNvPr>
          <p:cNvSpPr txBox="1"/>
          <p:nvPr/>
        </p:nvSpPr>
        <p:spPr>
          <a:xfrm>
            <a:off x="311449" y="17127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Figure S2</a:t>
            </a:r>
            <a:r>
              <a:rPr lang="en-US" altLang="zh-CN"/>
              <a:t>. </a:t>
            </a:r>
            <a:r>
              <a:rPr lang="en-US" altLang="zh-CN" smtClean="0"/>
              <a:t>Example of a </a:t>
            </a:r>
            <a:r>
              <a:rPr lang="en-US" altLang="zh-CN" dirty="0"/>
              <a:t>Germline variant (G)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DF90A-8C4F-4E15-87E5-72C04F15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70" y="755644"/>
            <a:ext cx="9192456" cy="55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9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D06496E-62CC-4A6F-A0F3-BF8F68C72CFE}"/>
              </a:ext>
            </a:extLst>
          </p:cNvPr>
          <p:cNvSpPr txBox="1"/>
          <p:nvPr/>
        </p:nvSpPr>
        <p:spPr>
          <a:xfrm>
            <a:off x="311449" y="17127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Figure S3. </a:t>
            </a:r>
            <a:r>
              <a:rPr lang="en-US" altLang="zh-CN" dirty="0" smtClean="0"/>
              <a:t>Example of an </a:t>
            </a:r>
            <a:r>
              <a:rPr lang="en-US" altLang="zh-CN" dirty="0"/>
              <a:t>Ambiguous variant (A).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C508EC-8B0B-4EB7-BF8C-ED5D6081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89" y="876399"/>
            <a:ext cx="9986194" cy="5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8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D06496E-62CC-4A6F-A0F3-BF8F68C72CFE}"/>
              </a:ext>
            </a:extLst>
          </p:cNvPr>
          <p:cNvSpPr txBox="1"/>
          <p:nvPr/>
        </p:nvSpPr>
        <p:spPr>
          <a:xfrm>
            <a:off x="397366" y="146727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Figure S4</a:t>
            </a:r>
            <a:r>
              <a:rPr lang="en-US" altLang="zh-CN"/>
              <a:t>. </a:t>
            </a:r>
            <a:r>
              <a:rPr lang="en-US" altLang="zh-CN" smtClean="0"/>
              <a:t>Example of a </a:t>
            </a:r>
            <a:r>
              <a:rPr lang="en-US" altLang="zh-CN" dirty="0"/>
              <a:t>Failed variant (F)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FBC717-6452-45E6-ACC4-750C573A6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29" y="831787"/>
            <a:ext cx="9524200" cy="52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10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21E1E31-ED77-41B8-8541-12BB23F2F83B}"/>
              </a:ext>
            </a:extLst>
          </p:cNvPr>
          <p:cNvSpPr txBox="1"/>
          <p:nvPr/>
        </p:nvSpPr>
        <p:spPr>
          <a:xfrm>
            <a:off x="164055" y="773353"/>
            <a:ext cx="137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</a:t>
            </a:r>
            <a:r>
              <a:rPr lang="zh-CN" altLang="en-US" dirty="0"/>
              <a:t>种 </a:t>
            </a:r>
            <a:r>
              <a:rPr lang="en-US" altLang="zh-CN" dirty="0"/>
              <a:t>tag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774517"/>
              </p:ext>
            </p:extLst>
          </p:nvPr>
        </p:nvGraphicFramePr>
        <p:xfrm>
          <a:off x="956896" y="1370234"/>
          <a:ext cx="9796096" cy="39842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725637">
                  <a:extLst>
                    <a:ext uri="{9D8B030D-6E8A-4147-A177-3AD203B41FA5}">
                      <a16:colId xmlns:a16="http://schemas.microsoft.com/office/drawing/2014/main" val="679440362"/>
                    </a:ext>
                  </a:extLst>
                </a:gridCol>
                <a:gridCol w="1625964">
                  <a:extLst>
                    <a:ext uri="{9D8B030D-6E8A-4147-A177-3AD203B41FA5}">
                      <a16:colId xmlns:a16="http://schemas.microsoft.com/office/drawing/2014/main" val="2483512450"/>
                    </a:ext>
                  </a:extLst>
                </a:gridCol>
                <a:gridCol w="1370647">
                  <a:extLst>
                    <a:ext uri="{9D8B030D-6E8A-4147-A177-3AD203B41FA5}">
                      <a16:colId xmlns:a16="http://schemas.microsoft.com/office/drawing/2014/main" val="1642731884"/>
                    </a:ext>
                  </a:extLst>
                </a:gridCol>
                <a:gridCol w="2096284">
                  <a:extLst>
                    <a:ext uri="{9D8B030D-6E8A-4147-A177-3AD203B41FA5}">
                      <a16:colId xmlns:a16="http://schemas.microsoft.com/office/drawing/2014/main" val="3738182805"/>
                    </a:ext>
                  </a:extLst>
                </a:gridCol>
                <a:gridCol w="3977564">
                  <a:extLst>
                    <a:ext uri="{9D8B030D-6E8A-4147-A177-3AD203B41FA5}">
                      <a16:colId xmlns:a16="http://schemas.microsoft.com/office/drawing/2014/main" val="3000139324"/>
                    </a:ext>
                  </a:extLst>
                </a:gridCol>
              </a:tblGrid>
              <a:tr h="19921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序号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大类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小类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英文简写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中文简述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0610208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支持突变的</a:t>
                      </a:r>
                      <a:r>
                        <a:rPr lang="en-US" altLang="zh-CN" sz="1100" u="none" strike="noStrike" dirty="0">
                          <a:effectLst/>
                        </a:rPr>
                        <a:t>reads</a:t>
                      </a:r>
                      <a:r>
                        <a:rPr lang="zh-CN" altLang="en-US" sz="1100" u="none" strike="noStrike" dirty="0">
                          <a:effectLst/>
                        </a:rPr>
                        <a:t>数量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链方向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Directional (D)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支持突变的所有（或大部分）</a:t>
                      </a:r>
                      <a:r>
                        <a:rPr lang="en-US" altLang="zh-CN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都是同一个方向的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3691175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总覆盖度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 Count Normal (NCN)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突变在</a:t>
                      </a:r>
                      <a:r>
                        <a:rPr lang="en-US" altLang="zh-CN" sz="1100" u="none" strike="noStrike">
                          <a:effectLst/>
                        </a:rPr>
                        <a:t>noraml</a:t>
                      </a:r>
                      <a:r>
                        <a:rPr lang="zh-CN" altLang="en-US" sz="1100" u="none" strike="noStrike">
                          <a:effectLst/>
                        </a:rPr>
                        <a:t>上没有覆盖，只出现在</a:t>
                      </a:r>
                      <a:r>
                        <a:rPr lang="en-US" altLang="zh-CN" sz="1100" u="none" strike="noStrike">
                          <a:effectLst/>
                        </a:rPr>
                        <a:t>case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3921426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总覆盖度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 Count Normal (LCN)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对照样本中该位点</a:t>
                      </a:r>
                      <a:r>
                        <a:rPr lang="en-US" altLang="zh-CN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无覆盖或低覆盖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4913844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总覆盖度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 Count Tumor (LCT)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该位点</a:t>
                      </a:r>
                      <a:r>
                        <a:rPr lang="en-US" altLang="zh-CN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覆盖低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8037883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突变频率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Multiple Variants (MV)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除了支持的突变方向，还存在其他突变型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0134574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突变频率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 Variant Frequency (LVF)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突变频率很低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613986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支持突变的</a:t>
                      </a:r>
                      <a:r>
                        <a:rPr lang="en-US" altLang="zh-CN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质量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可视化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Multiple Mismatches (MM)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多个错配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2544285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可视化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 Discrepancy Region (HDR)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高度差异性区域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4923311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比对质量值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 Mapping (LM) quality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比对质量值很低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1763462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碱基质量值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Tumor in Normal (TN)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碱基质量值比较低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9408304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测序误差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短插入片段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Short Inserts (SI)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双端测序会导致</a:t>
                      </a:r>
                      <a:r>
                        <a:rPr lang="en-US" altLang="zh-CN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重合，被当作两条</a:t>
                      </a:r>
                      <a:r>
                        <a:rPr lang="en-US" altLang="zh-CN" sz="1100" u="none" strike="noStrike">
                          <a:effectLst/>
                        </a:rPr>
                        <a:t>reads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574950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短插入片段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Short Inserts Only (SIO)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双端测序会导致</a:t>
                      </a:r>
                      <a:r>
                        <a:rPr lang="en-US" altLang="zh-CN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重合，被当作两条</a:t>
                      </a:r>
                      <a:r>
                        <a:rPr lang="en-US" altLang="zh-CN" sz="1100" u="none" strike="noStrike">
                          <a:effectLst/>
                        </a:rPr>
                        <a:t>reads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1675446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突变临近区域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Adjacent Indel (AI)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突变附近存在</a:t>
                      </a:r>
                      <a:r>
                        <a:rPr lang="en-US" altLang="zh-CN" sz="1100" u="none" strike="noStrike">
                          <a:effectLst/>
                        </a:rPr>
                        <a:t>indel</a:t>
                      </a:r>
                      <a:r>
                        <a:rPr lang="zh-CN" altLang="en-US" sz="1100" u="none" strike="noStrike">
                          <a:effectLst/>
                        </a:rPr>
                        <a:t>类突变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383663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同一个突变模板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Same Start/End (SSE)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突变来源于同一个模板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1105290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末端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End of reads (E)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突变集中于</a:t>
                      </a:r>
                      <a:r>
                        <a:rPr lang="en-US" sz="1100" u="none" strike="noStrike">
                          <a:effectLst/>
                        </a:rPr>
                        <a:t>reads</a:t>
                      </a:r>
                      <a:r>
                        <a:rPr lang="zh-CN" altLang="en-US" sz="1100" u="none" strike="noStrike">
                          <a:effectLst/>
                        </a:rPr>
                        <a:t>末端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731377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低复杂性区域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Mononucleotide repeat (MN)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单核苷酸重复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475167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低复杂性区域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Dinucleotide repeat (DN)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二核苷酸重复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1448922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低复杂性区域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Tandem Repeat (TR)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串联重复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3084037"/>
                  </a:ext>
                </a:extLst>
              </a:tr>
              <a:tr h="199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无法判断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无法判断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Ambiguous Other (AO)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其他难以被上述</a:t>
                      </a:r>
                      <a:r>
                        <a:rPr lang="en-US" altLang="zh-CN" sz="1100" u="none" strike="noStrike" dirty="0">
                          <a:effectLst/>
                        </a:rPr>
                        <a:t>tag</a:t>
                      </a:r>
                      <a:r>
                        <a:rPr lang="zh-CN" altLang="en-US" sz="1100" u="none" strike="noStrike" dirty="0">
                          <a:effectLst/>
                        </a:rPr>
                        <a:t>描述的突变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72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08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32879" y="70338"/>
            <a:ext cx="109893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2</a:t>
            </a:r>
            <a:r>
              <a:rPr lang="zh-CN" altLang="en-US" sz="1200" dirty="0" smtClean="0"/>
              <a:t>：确认</a:t>
            </a:r>
            <a:r>
              <a:rPr lang="zh-CN" altLang="en-US" sz="1200" dirty="0"/>
              <a:t>支持</a:t>
            </a:r>
            <a:r>
              <a:rPr lang="zh-CN" altLang="en-US" sz="1200" dirty="0" smtClean="0"/>
              <a:t>突变的数量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</a:t>
            </a:r>
            <a:r>
              <a:rPr lang="zh-CN" altLang="en-US" sz="1200" dirty="0"/>
              <a:t>查看</a:t>
            </a:r>
            <a:r>
              <a:rPr lang="zh-CN" altLang="en-US" sz="1200" dirty="0" smtClean="0"/>
              <a:t>突变的链方向总覆盖度、位点的突变频率、非突变频率；考虑突变受到的其他因素影响，比如</a:t>
            </a:r>
            <a:r>
              <a:rPr lang="zh-CN" altLang="en-US" sz="1200" dirty="0"/>
              <a:t>原发性肿瘤 </a:t>
            </a:r>
            <a:r>
              <a:rPr lang="en-US" altLang="zh-CN" sz="1200" dirty="0"/>
              <a:t>DNA</a:t>
            </a:r>
            <a:r>
              <a:rPr lang="zh-CN" altLang="en-US" sz="1200" dirty="0"/>
              <a:t>、复发</a:t>
            </a:r>
            <a:r>
              <a:rPr lang="zh-CN" altLang="en-US" sz="1200" dirty="0" smtClean="0"/>
              <a:t>性</a:t>
            </a:r>
            <a:r>
              <a:rPr lang="en-US" altLang="zh-CN" sz="1200" dirty="0" smtClean="0"/>
              <a:t>DNA</a:t>
            </a:r>
            <a:r>
              <a:rPr lang="zh-CN" altLang="en-US" sz="1200" dirty="0"/>
              <a:t>、</a:t>
            </a:r>
            <a:r>
              <a:rPr lang="zh-CN" altLang="en-US" sz="1200" dirty="0" smtClean="0"/>
              <a:t>肿瘤</a:t>
            </a:r>
            <a:r>
              <a:rPr lang="en-US" altLang="zh-CN" sz="1200" dirty="0" smtClean="0"/>
              <a:t>RNA</a:t>
            </a:r>
            <a:r>
              <a:rPr lang="zh-CN" altLang="en-US" sz="1200" dirty="0" smtClean="0"/>
              <a:t>等；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zh-CN" altLang="en-US" sz="1200" dirty="0">
                <a:solidFill>
                  <a:srgbClr val="FF0000"/>
                </a:solidFill>
              </a:rPr>
              <a:t>链方向</a:t>
            </a:r>
            <a:r>
              <a:rPr lang="zh-CN" altLang="en-US" sz="1200" dirty="0" smtClean="0"/>
              <a:t>可能导致   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                </a:t>
            </a:r>
            <a:r>
              <a:rPr lang="zh-CN" altLang="en-US" sz="1200" dirty="0" smtClean="0"/>
              <a:t> </a:t>
            </a:r>
            <a:r>
              <a:rPr lang="en-US" altLang="zh-CN" sz="1200" dirty="0"/>
              <a:t>Figure S5. </a:t>
            </a:r>
            <a:r>
              <a:rPr lang="en-US" altLang="zh-CN" sz="1200" dirty="0" smtClean="0"/>
              <a:t>Directional </a:t>
            </a:r>
            <a:r>
              <a:rPr lang="en-US" altLang="zh-CN" sz="1200" dirty="0"/>
              <a:t>(D</a:t>
            </a:r>
            <a:r>
              <a:rPr lang="en-US" altLang="zh-CN" sz="1200" dirty="0" smtClean="0"/>
              <a:t>)</a:t>
            </a:r>
            <a:r>
              <a:rPr lang="zh-CN" altLang="en-US" sz="1200" dirty="0" smtClean="0"/>
              <a:t>  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A383DC-F83F-4EE6-902C-CEA5BB93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9" y="1386013"/>
            <a:ext cx="8839365" cy="50926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F8FA5B-C400-4136-8649-ED12189119B0}"/>
              </a:ext>
            </a:extLst>
          </p:cNvPr>
          <p:cNvSpPr txBox="1"/>
          <p:nvPr/>
        </p:nvSpPr>
        <p:spPr>
          <a:xfrm>
            <a:off x="9231923" y="3102099"/>
            <a:ext cx="24530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支持</a:t>
            </a:r>
            <a:r>
              <a:rPr lang="zh-CN" altLang="en-US" dirty="0"/>
              <a:t>突变的所有（或大部分）reads都是</a:t>
            </a:r>
            <a:r>
              <a:rPr lang="zh-CN" altLang="en-US" dirty="0">
                <a:solidFill>
                  <a:srgbClr val="FF0000"/>
                </a:solidFill>
              </a:rPr>
              <a:t>同一个</a:t>
            </a:r>
            <a:r>
              <a:rPr lang="zh-CN" altLang="en-US" dirty="0"/>
              <a:t>方向的；</a:t>
            </a:r>
          </a:p>
        </p:txBody>
      </p:sp>
    </p:spTree>
    <p:extLst>
      <p:ext uri="{BB962C8B-B14F-4D97-AF65-F5344CB8AC3E}">
        <p14:creationId xmlns:p14="http://schemas.microsoft.com/office/powerpoint/2010/main" val="353816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32879" y="70338"/>
            <a:ext cx="109893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2</a:t>
            </a:r>
            <a:r>
              <a:rPr lang="zh-CN" altLang="en-US" sz="1200" dirty="0" smtClean="0"/>
              <a:t>：确认</a:t>
            </a:r>
            <a:r>
              <a:rPr lang="zh-CN" altLang="en-US" sz="1200" dirty="0"/>
              <a:t>支持</a:t>
            </a:r>
            <a:r>
              <a:rPr lang="zh-CN" altLang="en-US" sz="1200" dirty="0" smtClean="0"/>
              <a:t>突变的数量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</a:t>
            </a:r>
            <a:r>
              <a:rPr lang="zh-CN" altLang="en-US" sz="1200" dirty="0"/>
              <a:t>查看</a:t>
            </a:r>
            <a:r>
              <a:rPr lang="zh-CN" altLang="en-US" sz="1200" dirty="0" smtClean="0"/>
              <a:t>突变的链方向总覆盖度、位点的突变频率、非突变频率；考虑突变受到的其他因素影响，比如</a:t>
            </a:r>
            <a:r>
              <a:rPr lang="zh-CN" altLang="en-US" sz="1200" dirty="0"/>
              <a:t>原发性肿瘤 </a:t>
            </a:r>
            <a:r>
              <a:rPr lang="en-US" altLang="zh-CN" sz="1200" dirty="0"/>
              <a:t>DNA</a:t>
            </a:r>
            <a:r>
              <a:rPr lang="zh-CN" altLang="en-US" sz="1200" dirty="0"/>
              <a:t>、复发</a:t>
            </a:r>
            <a:r>
              <a:rPr lang="zh-CN" altLang="en-US" sz="1200" dirty="0" smtClean="0"/>
              <a:t>性</a:t>
            </a:r>
            <a:r>
              <a:rPr lang="en-US" altLang="zh-CN" sz="1200" dirty="0" smtClean="0"/>
              <a:t>DNA</a:t>
            </a:r>
            <a:r>
              <a:rPr lang="zh-CN" altLang="en-US" sz="1200" dirty="0"/>
              <a:t>、</a:t>
            </a:r>
            <a:r>
              <a:rPr lang="zh-CN" altLang="en-US" sz="1200" dirty="0" smtClean="0"/>
              <a:t>肿瘤</a:t>
            </a:r>
            <a:r>
              <a:rPr lang="en-US" altLang="zh-CN" sz="1200" dirty="0" smtClean="0"/>
              <a:t>RNA</a:t>
            </a:r>
            <a:r>
              <a:rPr lang="zh-CN" altLang="en-US" sz="1200" dirty="0" smtClean="0"/>
              <a:t>等；</a:t>
            </a:r>
            <a:endParaRPr lang="en-US" altLang="zh-CN" sz="1200" dirty="0" smtClean="0"/>
          </a:p>
          <a:p>
            <a:endParaRPr lang="zh-CN" altLang="en-US" sz="1200" dirty="0"/>
          </a:p>
          <a:p>
            <a:r>
              <a:rPr lang="zh-CN" altLang="en-US" sz="1200" dirty="0">
                <a:solidFill>
                  <a:srgbClr val="FF0000"/>
                </a:solidFill>
              </a:rPr>
              <a:t>总</a:t>
            </a:r>
            <a:r>
              <a:rPr lang="zh-CN" altLang="en-US" sz="1200" dirty="0" smtClean="0">
                <a:solidFill>
                  <a:srgbClr val="FF0000"/>
                </a:solidFill>
              </a:rPr>
              <a:t>覆盖度</a:t>
            </a:r>
            <a:r>
              <a:rPr lang="zh-CN" altLang="en-US" sz="1200" dirty="0" smtClean="0"/>
              <a:t>可能导致 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                 </a:t>
            </a:r>
            <a:r>
              <a:rPr lang="zh-CN" altLang="en-US" sz="1200" dirty="0" smtClean="0"/>
              <a:t> </a:t>
            </a:r>
            <a:r>
              <a:rPr lang="en-US" altLang="zh-CN" sz="1200" dirty="0"/>
              <a:t>Figure </a:t>
            </a:r>
            <a:r>
              <a:rPr lang="en-US" altLang="zh-CN" sz="1200" dirty="0" smtClean="0"/>
              <a:t>S6. No </a:t>
            </a:r>
            <a:r>
              <a:rPr lang="en-US" altLang="zh-CN" sz="1200" dirty="0"/>
              <a:t>Count Normal (NCN</a:t>
            </a:r>
            <a:r>
              <a:rPr lang="en-US" altLang="zh-CN" sz="1200" dirty="0" smtClean="0"/>
              <a:t>)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B7750-BFB4-4A59-B8E2-1ADC2520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9" y="1315049"/>
            <a:ext cx="9173402" cy="52653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DFCC8D-BFD9-41CE-AE3D-DB7ADEA0CF6F}"/>
              </a:ext>
            </a:extLst>
          </p:cNvPr>
          <p:cNvSpPr txBox="1"/>
          <p:nvPr/>
        </p:nvSpPr>
        <p:spPr>
          <a:xfrm>
            <a:off x="9768254" y="3039424"/>
            <a:ext cx="17848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突变</a:t>
            </a:r>
            <a:r>
              <a:rPr lang="zh-CN" altLang="en-US" dirty="0"/>
              <a:t>在noraml上没有覆盖，</a:t>
            </a:r>
            <a:r>
              <a:rPr lang="zh-CN" altLang="en-US" dirty="0">
                <a:solidFill>
                  <a:srgbClr val="FF0000"/>
                </a:solidFill>
              </a:rPr>
              <a:t>只在case</a:t>
            </a:r>
            <a:r>
              <a:rPr lang="zh-CN" altLang="en-US" dirty="0" smtClean="0">
                <a:solidFill>
                  <a:srgbClr val="FF0000"/>
                </a:solidFill>
              </a:rPr>
              <a:t>出现</a:t>
            </a:r>
            <a:r>
              <a:rPr lang="zh-CN" altLang="en-US" dirty="0" smtClean="0"/>
              <a:t>，无法进行对比</a:t>
            </a:r>
            <a:r>
              <a:rPr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5766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32879" y="70338"/>
            <a:ext cx="109893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2</a:t>
            </a:r>
            <a:r>
              <a:rPr lang="zh-CN" altLang="en-US" sz="1200" dirty="0" smtClean="0"/>
              <a:t>：确认</a:t>
            </a:r>
            <a:r>
              <a:rPr lang="zh-CN" altLang="en-US" sz="1200" dirty="0"/>
              <a:t>支持</a:t>
            </a:r>
            <a:r>
              <a:rPr lang="zh-CN" altLang="en-US" sz="1200" dirty="0" smtClean="0"/>
              <a:t>突变的数量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</a:t>
            </a:r>
            <a:r>
              <a:rPr lang="zh-CN" altLang="en-US" sz="1200" dirty="0"/>
              <a:t>查看</a:t>
            </a:r>
            <a:r>
              <a:rPr lang="zh-CN" altLang="en-US" sz="1200" dirty="0" smtClean="0"/>
              <a:t>突变的链方向总覆盖度、位点的突变频率、非突变频率；考虑突变受到的其他因素影响，比如</a:t>
            </a:r>
            <a:r>
              <a:rPr lang="zh-CN" altLang="en-US" sz="1200" dirty="0"/>
              <a:t>原发性肿瘤 </a:t>
            </a:r>
            <a:r>
              <a:rPr lang="en-US" altLang="zh-CN" sz="1200" dirty="0"/>
              <a:t>DNA</a:t>
            </a:r>
            <a:r>
              <a:rPr lang="zh-CN" altLang="en-US" sz="1200" dirty="0"/>
              <a:t>、复发</a:t>
            </a:r>
            <a:r>
              <a:rPr lang="zh-CN" altLang="en-US" sz="1200" dirty="0" smtClean="0"/>
              <a:t>性</a:t>
            </a:r>
            <a:r>
              <a:rPr lang="en-US" altLang="zh-CN" sz="1200" dirty="0" smtClean="0"/>
              <a:t>DNA</a:t>
            </a:r>
            <a:r>
              <a:rPr lang="zh-CN" altLang="en-US" sz="1200" dirty="0"/>
              <a:t>、</a:t>
            </a:r>
            <a:r>
              <a:rPr lang="zh-CN" altLang="en-US" sz="1200" dirty="0" smtClean="0"/>
              <a:t>肿瘤</a:t>
            </a:r>
            <a:r>
              <a:rPr lang="en-US" altLang="zh-CN" sz="1200" dirty="0" smtClean="0"/>
              <a:t>RNA</a:t>
            </a:r>
            <a:r>
              <a:rPr lang="zh-CN" altLang="en-US" sz="1200" dirty="0" smtClean="0"/>
              <a:t>等；</a:t>
            </a:r>
            <a:endParaRPr lang="en-US" altLang="zh-CN" sz="1200" dirty="0" smtClean="0"/>
          </a:p>
          <a:p>
            <a:endParaRPr lang="zh-CN" altLang="en-US" sz="1200" dirty="0"/>
          </a:p>
          <a:p>
            <a:r>
              <a:rPr lang="zh-CN" altLang="en-US" sz="1200" dirty="0">
                <a:solidFill>
                  <a:srgbClr val="FF0000"/>
                </a:solidFill>
              </a:rPr>
              <a:t>总</a:t>
            </a:r>
            <a:r>
              <a:rPr lang="zh-CN" altLang="en-US" sz="1200" dirty="0" smtClean="0">
                <a:solidFill>
                  <a:srgbClr val="FF0000"/>
                </a:solidFill>
              </a:rPr>
              <a:t>覆盖度</a:t>
            </a:r>
            <a:r>
              <a:rPr lang="zh-CN" altLang="en-US" sz="1200" dirty="0" smtClean="0"/>
              <a:t>可能导致 </a:t>
            </a:r>
            <a:endParaRPr lang="en-US" altLang="zh-CN" sz="1200" dirty="0" smtClean="0"/>
          </a:p>
          <a:p>
            <a:r>
              <a:rPr lang="en-US" altLang="zh-CN" sz="1200" dirty="0" smtClean="0"/>
              <a:t>	         Figure S7. Low Count Normal (LCN)</a:t>
            </a:r>
            <a:endParaRPr lang="zh-CN" altLang="en-US" sz="1200" dirty="0" smtClean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E290D-93CC-4BCE-A9EC-68A8E9080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9" y="1386013"/>
            <a:ext cx="9248757" cy="53455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9AB35-63D9-4636-A911-D0A4B335D06C}"/>
              </a:ext>
            </a:extLst>
          </p:cNvPr>
          <p:cNvSpPr txBox="1"/>
          <p:nvPr/>
        </p:nvSpPr>
        <p:spPr>
          <a:xfrm>
            <a:off x="9574823" y="2388793"/>
            <a:ext cx="23971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 对照</a:t>
            </a:r>
            <a:r>
              <a:rPr lang="zh-CN" altLang="en-US" dirty="0"/>
              <a:t>样本中该位点reads</a:t>
            </a:r>
            <a:r>
              <a:rPr lang="zh-CN" altLang="en-US" dirty="0">
                <a:solidFill>
                  <a:srgbClr val="FF0000"/>
                </a:solidFill>
              </a:rPr>
              <a:t>无覆盖或低覆盖</a:t>
            </a:r>
            <a:r>
              <a:rPr lang="zh-CN" altLang="en-US" dirty="0"/>
              <a:t>；</a:t>
            </a:r>
          </a:p>
          <a:p>
            <a:endParaRPr lang="zh-CN" altLang="en-US" dirty="0"/>
          </a:p>
          <a:p>
            <a:r>
              <a:rPr lang="zh-CN" altLang="en-US" dirty="0"/>
              <a:t>        查看该位点不同等位出现的频率，若出现频率较高则有可能是germline突变，若较低则可能是somatic突变</a:t>
            </a:r>
          </a:p>
        </p:txBody>
      </p:sp>
    </p:spTree>
    <p:extLst>
      <p:ext uri="{BB962C8B-B14F-4D97-AF65-F5344CB8AC3E}">
        <p14:creationId xmlns:p14="http://schemas.microsoft.com/office/powerpoint/2010/main" val="258456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32879" y="70338"/>
            <a:ext cx="109893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2</a:t>
            </a:r>
            <a:r>
              <a:rPr lang="zh-CN" altLang="en-US" sz="1200" dirty="0" smtClean="0"/>
              <a:t>：确认</a:t>
            </a:r>
            <a:r>
              <a:rPr lang="zh-CN" altLang="en-US" sz="1200" dirty="0"/>
              <a:t>支持</a:t>
            </a:r>
            <a:r>
              <a:rPr lang="zh-CN" altLang="en-US" sz="1200" dirty="0" smtClean="0"/>
              <a:t>突变的数量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</a:t>
            </a:r>
            <a:r>
              <a:rPr lang="zh-CN" altLang="en-US" sz="1200" dirty="0"/>
              <a:t>查看</a:t>
            </a:r>
            <a:r>
              <a:rPr lang="zh-CN" altLang="en-US" sz="1200" dirty="0" smtClean="0"/>
              <a:t>突变的链方向总覆盖度、位点的突变频率、非突变频率；考虑突变受到的其他因素影响，比如</a:t>
            </a:r>
            <a:r>
              <a:rPr lang="zh-CN" altLang="en-US" sz="1200" dirty="0"/>
              <a:t>原发性肿瘤 </a:t>
            </a:r>
            <a:r>
              <a:rPr lang="en-US" altLang="zh-CN" sz="1200" dirty="0"/>
              <a:t>DNA</a:t>
            </a:r>
            <a:r>
              <a:rPr lang="zh-CN" altLang="en-US" sz="1200" dirty="0"/>
              <a:t>、复发</a:t>
            </a:r>
            <a:r>
              <a:rPr lang="zh-CN" altLang="en-US" sz="1200" dirty="0" smtClean="0"/>
              <a:t>性</a:t>
            </a:r>
            <a:r>
              <a:rPr lang="en-US" altLang="zh-CN" sz="1200" dirty="0" smtClean="0"/>
              <a:t>DNA</a:t>
            </a:r>
            <a:r>
              <a:rPr lang="zh-CN" altLang="en-US" sz="1200" dirty="0"/>
              <a:t>、</a:t>
            </a:r>
            <a:r>
              <a:rPr lang="zh-CN" altLang="en-US" sz="1200" dirty="0" smtClean="0"/>
              <a:t>肿瘤</a:t>
            </a:r>
            <a:r>
              <a:rPr lang="en-US" altLang="zh-CN" sz="1200" dirty="0" smtClean="0"/>
              <a:t>RNA</a:t>
            </a:r>
            <a:r>
              <a:rPr lang="zh-CN" altLang="en-US" sz="1200" dirty="0" smtClean="0"/>
              <a:t>等；</a:t>
            </a:r>
            <a:endParaRPr lang="en-US" altLang="zh-CN" sz="1200" dirty="0" smtClean="0"/>
          </a:p>
          <a:p>
            <a:endParaRPr lang="zh-CN" altLang="en-US" sz="1200" dirty="0"/>
          </a:p>
          <a:p>
            <a:r>
              <a:rPr lang="zh-CN" altLang="en-US" sz="1200" dirty="0">
                <a:solidFill>
                  <a:srgbClr val="FF0000"/>
                </a:solidFill>
              </a:rPr>
              <a:t>总</a:t>
            </a:r>
            <a:r>
              <a:rPr lang="zh-CN" altLang="en-US" sz="1200" dirty="0" smtClean="0">
                <a:solidFill>
                  <a:srgbClr val="FF0000"/>
                </a:solidFill>
              </a:rPr>
              <a:t>覆盖度</a:t>
            </a:r>
            <a:r>
              <a:rPr lang="zh-CN" altLang="en-US" sz="1200" dirty="0" smtClean="0"/>
              <a:t>可能导致 </a:t>
            </a:r>
            <a:endParaRPr lang="en-US" altLang="zh-CN" sz="1200" dirty="0" smtClean="0"/>
          </a:p>
          <a:p>
            <a:r>
              <a:rPr lang="en-US" altLang="zh-CN" sz="1200" dirty="0" smtClean="0"/>
              <a:t>	        Figure </a:t>
            </a:r>
            <a:r>
              <a:rPr lang="en-US" altLang="zh-CN" sz="1200" dirty="0"/>
              <a:t>S8. </a:t>
            </a:r>
            <a:r>
              <a:rPr lang="en-US" altLang="zh-CN" sz="1200" dirty="0" smtClean="0"/>
              <a:t>Low </a:t>
            </a:r>
            <a:r>
              <a:rPr lang="en-US" altLang="zh-CN" sz="1200" dirty="0"/>
              <a:t>Count Tumor (LCT</a:t>
            </a:r>
            <a:r>
              <a:rPr lang="en-US" altLang="zh-CN" sz="1200" dirty="0" smtClean="0"/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89D3BA-98B3-4E8E-B844-D6771111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9" y="1386013"/>
            <a:ext cx="9022892" cy="5187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C9CAFA-5874-4797-BFAD-6412E4010DB6}"/>
              </a:ext>
            </a:extLst>
          </p:cNvPr>
          <p:cNvSpPr txBox="1"/>
          <p:nvPr/>
        </p:nvSpPr>
        <p:spPr>
          <a:xfrm>
            <a:off x="9240716" y="3795197"/>
            <a:ext cx="2886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肿瘤样本中该位点</a:t>
            </a:r>
            <a:r>
              <a:rPr lang="zh-CN" altLang="en-US" dirty="0">
                <a:solidFill>
                  <a:srgbClr val="FF0000"/>
                </a:solidFill>
              </a:rPr>
              <a:t>低覆盖</a:t>
            </a:r>
            <a:r>
              <a:rPr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441848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32879" y="70338"/>
            <a:ext cx="109893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2</a:t>
            </a:r>
            <a:r>
              <a:rPr lang="zh-CN" altLang="en-US" sz="1200" dirty="0" smtClean="0"/>
              <a:t>：确认</a:t>
            </a:r>
            <a:r>
              <a:rPr lang="zh-CN" altLang="en-US" sz="1200" dirty="0"/>
              <a:t>支持</a:t>
            </a:r>
            <a:r>
              <a:rPr lang="zh-CN" altLang="en-US" sz="1200" dirty="0" smtClean="0"/>
              <a:t>突变的数量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</a:t>
            </a:r>
            <a:r>
              <a:rPr lang="zh-CN" altLang="en-US" sz="1200" dirty="0"/>
              <a:t>查看</a:t>
            </a:r>
            <a:r>
              <a:rPr lang="zh-CN" altLang="en-US" sz="1200" dirty="0" smtClean="0"/>
              <a:t>突变的链方向总覆盖度、位点的突变频率、非突变频率；考虑突变受到的其他因素影响，比如</a:t>
            </a:r>
            <a:r>
              <a:rPr lang="zh-CN" altLang="en-US" sz="1200" dirty="0"/>
              <a:t>原发性肿瘤 </a:t>
            </a:r>
            <a:r>
              <a:rPr lang="en-US" altLang="zh-CN" sz="1200" dirty="0"/>
              <a:t>DNA</a:t>
            </a:r>
            <a:r>
              <a:rPr lang="zh-CN" altLang="en-US" sz="1200" dirty="0"/>
              <a:t>、复发</a:t>
            </a:r>
            <a:r>
              <a:rPr lang="zh-CN" altLang="en-US" sz="1200" dirty="0" smtClean="0"/>
              <a:t>性</a:t>
            </a:r>
            <a:r>
              <a:rPr lang="en-US" altLang="zh-CN" sz="1200" dirty="0" smtClean="0"/>
              <a:t>DNA</a:t>
            </a:r>
            <a:r>
              <a:rPr lang="zh-CN" altLang="en-US" sz="1200" dirty="0"/>
              <a:t>、</a:t>
            </a:r>
            <a:r>
              <a:rPr lang="zh-CN" altLang="en-US" sz="1200" dirty="0" smtClean="0"/>
              <a:t>肿瘤</a:t>
            </a:r>
            <a:r>
              <a:rPr lang="en-US" altLang="zh-CN" sz="1200" dirty="0" smtClean="0"/>
              <a:t>RNA</a:t>
            </a:r>
            <a:r>
              <a:rPr lang="zh-CN" altLang="en-US" sz="1200" dirty="0" smtClean="0"/>
              <a:t>等；</a:t>
            </a:r>
            <a:endParaRPr lang="en-US" altLang="zh-CN" sz="1200" dirty="0" smtClean="0"/>
          </a:p>
          <a:p>
            <a:endParaRPr lang="zh-CN" altLang="en-US" sz="1200" dirty="0" smtClean="0"/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突变频率</a:t>
            </a:r>
            <a:r>
              <a:rPr lang="zh-CN" altLang="en-US" sz="1200" dirty="0" smtClean="0"/>
              <a:t>可能导致</a:t>
            </a:r>
          </a:p>
          <a:p>
            <a:r>
              <a:rPr lang="en-US" altLang="zh-CN" sz="1200" dirty="0" smtClean="0"/>
              <a:t>	         Figure S9. Multiple Variants (MV)</a:t>
            </a:r>
            <a:endParaRPr lang="zh-CN" altLang="en-US" sz="1200" dirty="0" smtClean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43DD67-70C2-4FCF-BDFD-EDBB93CF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7" y="1477108"/>
            <a:ext cx="8491199" cy="4833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E11BA0-33F2-4AC5-BE01-8240FDBC59A6}"/>
              </a:ext>
            </a:extLst>
          </p:cNvPr>
          <p:cNvSpPr txBox="1"/>
          <p:nvPr/>
        </p:nvSpPr>
        <p:spPr>
          <a:xfrm>
            <a:off x="9223130" y="1763485"/>
            <a:ext cx="208495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变异</a:t>
            </a:r>
            <a:r>
              <a:rPr lang="zh-CN" altLang="en-US" dirty="0"/>
              <a:t>位点的reads，除了支持预期的突变方向外，</a:t>
            </a:r>
            <a:r>
              <a:rPr lang="zh-CN" altLang="en-US" dirty="0" smtClean="0"/>
              <a:t>还</a:t>
            </a:r>
            <a:r>
              <a:rPr lang="zh-CN" altLang="en-US" dirty="0" smtClean="0">
                <a:solidFill>
                  <a:srgbClr val="FF0000"/>
                </a:solidFill>
              </a:rPr>
              <a:t>存在其他突变型</a:t>
            </a:r>
            <a:r>
              <a:rPr lang="zh-CN" altLang="en-US" dirty="0"/>
              <a:t>；</a:t>
            </a:r>
          </a:p>
          <a:p>
            <a:endParaRPr lang="zh-CN" altLang="en-US" dirty="0"/>
          </a:p>
          <a:p>
            <a:r>
              <a:rPr lang="zh-CN" altLang="en-US" dirty="0"/>
              <a:t>       占比很小的那种等位的突变很可能是</a:t>
            </a:r>
            <a:r>
              <a:rPr lang="zh-CN" altLang="en-US" dirty="0">
                <a:solidFill>
                  <a:srgbClr val="FF0000"/>
                </a:solidFill>
              </a:rPr>
              <a:t>假</a:t>
            </a:r>
            <a:r>
              <a:rPr lang="zh-CN" altLang="en-US" dirty="0"/>
              <a:t>的，可以通过上述方法保留达到预设丰度阈值的突变。</a:t>
            </a:r>
          </a:p>
        </p:txBody>
      </p:sp>
    </p:spTree>
    <p:extLst>
      <p:ext uri="{BB962C8B-B14F-4D97-AF65-F5344CB8AC3E}">
        <p14:creationId xmlns:p14="http://schemas.microsoft.com/office/powerpoint/2010/main" val="191246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E3F9669-85A1-457B-9FB1-0C8F0ADBE560}"/>
              </a:ext>
            </a:extLst>
          </p:cNvPr>
          <p:cNvSpPr txBox="1"/>
          <p:nvPr/>
        </p:nvSpPr>
        <p:spPr>
          <a:xfrm>
            <a:off x="2131646" y="821592"/>
            <a:ext cx="764344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zh-CN" altLang="en-US" sz="2800" dirty="0" smtClean="0"/>
              <a:t>                   目录</a:t>
            </a:r>
            <a:endParaRPr lang="en-US" altLang="zh-CN" sz="2800" dirty="0" smtClean="0"/>
          </a:p>
          <a:p>
            <a:pPr lvl="2"/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en-US" altLang="zh-CN" sz="2800" dirty="0" smtClean="0"/>
              <a:t>01</a:t>
            </a:r>
            <a:r>
              <a:rPr lang="zh-CN" altLang="en-US" sz="2800" dirty="0" smtClean="0"/>
              <a:t>、背景</a:t>
            </a:r>
            <a:r>
              <a:rPr lang="zh-CN" altLang="en-US" sz="2800" dirty="0"/>
              <a:t>简介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en-US" altLang="zh-CN" sz="2800" dirty="0" smtClean="0"/>
              <a:t>02</a:t>
            </a:r>
            <a:r>
              <a:rPr lang="zh-CN" altLang="en-US" sz="2800" dirty="0" smtClean="0"/>
              <a:t>、文献</a:t>
            </a:r>
            <a:r>
              <a:rPr lang="zh-CN" altLang="en-US" sz="2800" dirty="0"/>
              <a:t>框架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en-US" altLang="zh-CN" sz="2800" dirty="0" smtClean="0"/>
              <a:t>03</a:t>
            </a:r>
            <a:r>
              <a:rPr lang="zh-CN" altLang="en-US" sz="2800" dirty="0" smtClean="0"/>
              <a:t>、主要内容</a:t>
            </a:r>
            <a:endParaRPr lang="en-US" altLang="zh-CN" sz="2800" dirty="0" smtClean="0"/>
          </a:p>
          <a:p>
            <a:pPr lvl="1">
              <a:lnSpc>
                <a:spcPct val="150000"/>
              </a:lnSpc>
            </a:pPr>
            <a:r>
              <a:rPr lang="en-US" altLang="zh-CN" sz="2800" dirty="0" smtClean="0"/>
              <a:t>04</a:t>
            </a:r>
            <a:r>
              <a:rPr lang="zh-CN" altLang="en-US" sz="2800" dirty="0" smtClean="0"/>
              <a:t>、突变分类详解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en-US" altLang="zh-CN" sz="2800" dirty="0" smtClean="0"/>
              <a:t>05</a:t>
            </a:r>
            <a:r>
              <a:rPr lang="zh-CN" altLang="en-US" sz="2800" dirty="0" smtClean="0"/>
              <a:t>、主要结果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8527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32879" y="70338"/>
            <a:ext cx="109893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2</a:t>
            </a:r>
            <a:r>
              <a:rPr lang="zh-CN" altLang="en-US" sz="1200" dirty="0" smtClean="0"/>
              <a:t>：确认</a:t>
            </a:r>
            <a:r>
              <a:rPr lang="zh-CN" altLang="en-US" sz="1200" dirty="0"/>
              <a:t>支持</a:t>
            </a:r>
            <a:r>
              <a:rPr lang="zh-CN" altLang="en-US" sz="1200" dirty="0" smtClean="0"/>
              <a:t>突变的数量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</a:t>
            </a:r>
            <a:r>
              <a:rPr lang="zh-CN" altLang="en-US" sz="1200" dirty="0"/>
              <a:t>查看</a:t>
            </a:r>
            <a:r>
              <a:rPr lang="zh-CN" altLang="en-US" sz="1200" dirty="0" smtClean="0"/>
              <a:t>突变的链方向总覆盖度、位点的突变频率、非突变频率；考虑突变受到的其他因素影响，比如</a:t>
            </a:r>
            <a:r>
              <a:rPr lang="zh-CN" altLang="en-US" sz="1200" dirty="0"/>
              <a:t>原发性肿瘤 </a:t>
            </a:r>
            <a:r>
              <a:rPr lang="en-US" altLang="zh-CN" sz="1200" dirty="0"/>
              <a:t>DNA</a:t>
            </a:r>
            <a:r>
              <a:rPr lang="zh-CN" altLang="en-US" sz="1200" dirty="0"/>
              <a:t>、复发</a:t>
            </a:r>
            <a:r>
              <a:rPr lang="zh-CN" altLang="en-US" sz="1200" dirty="0" smtClean="0"/>
              <a:t>性</a:t>
            </a:r>
            <a:r>
              <a:rPr lang="en-US" altLang="zh-CN" sz="1200" dirty="0" smtClean="0"/>
              <a:t>DNA</a:t>
            </a:r>
            <a:r>
              <a:rPr lang="zh-CN" altLang="en-US" sz="1200" dirty="0"/>
              <a:t>、</a:t>
            </a:r>
            <a:r>
              <a:rPr lang="zh-CN" altLang="en-US" sz="1200" dirty="0" smtClean="0"/>
              <a:t>肿瘤</a:t>
            </a:r>
            <a:r>
              <a:rPr lang="en-US" altLang="zh-CN" sz="1200" dirty="0" smtClean="0"/>
              <a:t>RNA</a:t>
            </a:r>
            <a:r>
              <a:rPr lang="zh-CN" altLang="en-US" sz="1200" dirty="0" smtClean="0"/>
              <a:t>等；</a:t>
            </a:r>
            <a:endParaRPr lang="en-US" altLang="zh-CN" sz="1200" dirty="0" smtClean="0"/>
          </a:p>
          <a:p>
            <a:endParaRPr lang="zh-CN" altLang="en-US" sz="1200" dirty="0" smtClean="0"/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突变频率</a:t>
            </a:r>
            <a:r>
              <a:rPr lang="zh-CN" altLang="en-US" sz="1200" dirty="0" smtClean="0"/>
              <a:t>可能导致</a:t>
            </a:r>
          </a:p>
          <a:p>
            <a:r>
              <a:rPr lang="en-US" altLang="zh-CN" sz="1200" dirty="0" smtClean="0"/>
              <a:t>	         Figure S10. Low Variant Frequency (LVF)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7C4D2F-27EC-4BEF-A77B-92F65BF1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9" y="1523581"/>
            <a:ext cx="8698901" cy="49546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B4A204-BF45-4D61-9E3D-812C4136CE94}"/>
              </a:ext>
            </a:extLst>
          </p:cNvPr>
          <p:cNvSpPr txBox="1"/>
          <p:nvPr/>
        </p:nvSpPr>
        <p:spPr>
          <a:xfrm>
            <a:off x="9073660" y="2254024"/>
            <a:ext cx="29371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</a:t>
            </a:r>
            <a:r>
              <a:rPr lang="zh-CN" altLang="en-US" dirty="0" smtClean="0">
                <a:solidFill>
                  <a:srgbClr val="FF0000"/>
                </a:solidFill>
              </a:rPr>
              <a:t>突变频率</a:t>
            </a:r>
            <a:r>
              <a:rPr lang="zh-CN" altLang="en-US" dirty="0">
                <a:solidFill>
                  <a:srgbClr val="FF0000"/>
                </a:solidFill>
              </a:rPr>
              <a:t>很低</a:t>
            </a:r>
            <a:r>
              <a:rPr lang="zh-CN" altLang="en-US" dirty="0"/>
              <a:t>；</a:t>
            </a:r>
          </a:p>
          <a:p>
            <a:endParaRPr lang="zh-CN" altLang="en-US" dirty="0"/>
          </a:p>
          <a:p>
            <a:r>
              <a:rPr lang="zh-CN" altLang="en-US" dirty="0"/>
              <a:t>         过低的突变丰度往往是不可信的，不同实验室会设置不同的阈值过滤掉低丰度的突变。本文的实验室阈值为至少5%的突变丰度（至少20x覆盖）。</a:t>
            </a:r>
          </a:p>
        </p:txBody>
      </p:sp>
    </p:spTree>
    <p:extLst>
      <p:ext uri="{BB962C8B-B14F-4D97-AF65-F5344CB8AC3E}">
        <p14:creationId xmlns:p14="http://schemas.microsoft.com/office/powerpoint/2010/main" val="246190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264765" y="182350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3</a:t>
            </a:r>
            <a:r>
              <a:rPr lang="zh-CN" altLang="en-US" sz="1200" dirty="0"/>
              <a:t>：确认支持突变的质量</a:t>
            </a:r>
            <a:endParaRPr lang="en-US" altLang="zh-CN" sz="1200" dirty="0"/>
          </a:p>
          <a:p>
            <a:r>
              <a:rPr lang="zh-CN" altLang="en-US" sz="1200" dirty="0"/>
              <a:t>             寻找多个不匹配或者与</a:t>
            </a:r>
            <a:r>
              <a:rPr lang="en-US" altLang="zh-CN" sz="1200" dirty="0"/>
              <a:t>ref</a:t>
            </a:r>
            <a:r>
              <a:rPr lang="zh-CN" altLang="en-US" sz="1200" dirty="0"/>
              <a:t>高度差异性的区域；</a:t>
            </a:r>
            <a:r>
              <a:rPr lang="zh-CN" altLang="en-US" sz="1200" dirty="0" smtClean="0"/>
              <a:t>寻找半透明</a:t>
            </a:r>
            <a:r>
              <a:rPr lang="zh-CN" altLang="en-US" sz="1200" dirty="0"/>
              <a:t>或透明的</a:t>
            </a:r>
            <a:r>
              <a:rPr lang="en-US" altLang="zh-CN" sz="1200" dirty="0"/>
              <a:t>reads</a:t>
            </a:r>
            <a:r>
              <a:rPr lang="zh-CN" altLang="en-US" sz="1200" dirty="0"/>
              <a:t>或碱基</a:t>
            </a:r>
            <a:r>
              <a:rPr lang="en-US" altLang="zh-CN" sz="1200" dirty="0"/>
              <a:t>(</a:t>
            </a:r>
            <a:r>
              <a:rPr lang="zh-CN" altLang="en-US" sz="1200" dirty="0"/>
              <a:t>比对质量低的</a:t>
            </a:r>
            <a:r>
              <a:rPr lang="en-US" altLang="zh-CN" sz="1200" dirty="0"/>
              <a:t>)</a:t>
            </a:r>
            <a:r>
              <a:rPr lang="zh-CN" altLang="en-US" sz="1200" dirty="0"/>
              <a:t>；对有疑问</a:t>
            </a:r>
            <a:r>
              <a:rPr lang="en-US" altLang="zh-CN" sz="1200" dirty="0"/>
              <a:t>reads</a:t>
            </a:r>
            <a:r>
              <a:rPr lang="zh-CN" altLang="en-US" sz="1200" dirty="0"/>
              <a:t>进一步确认比对质量、碱基质量；看突变对应的</a:t>
            </a:r>
            <a:r>
              <a:rPr lang="en-US" altLang="zh-CN" sz="1200" dirty="0"/>
              <a:t>normal</a:t>
            </a:r>
            <a:r>
              <a:rPr lang="zh-CN" altLang="en-US" sz="1200" dirty="0"/>
              <a:t>检出情况；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dirty="0" smtClean="0"/>
              <a:t>直接</a:t>
            </a:r>
            <a:r>
              <a:rPr lang="zh-CN" altLang="en-US" sz="1200" dirty="0" smtClean="0">
                <a:solidFill>
                  <a:srgbClr val="FF0000"/>
                </a:solidFill>
              </a:rPr>
              <a:t>对</a:t>
            </a:r>
            <a:r>
              <a:rPr lang="en-US" altLang="zh-CN" sz="1200" dirty="0" smtClean="0">
                <a:solidFill>
                  <a:srgbClr val="FF0000"/>
                </a:solidFill>
              </a:rPr>
              <a:t>reads</a:t>
            </a:r>
            <a:r>
              <a:rPr lang="zh-CN" altLang="en-US" sz="1200" dirty="0">
                <a:solidFill>
                  <a:srgbClr val="FF0000"/>
                </a:solidFill>
              </a:rPr>
              <a:t>可视化</a:t>
            </a:r>
            <a:r>
              <a:rPr lang="zh-CN" altLang="en-US" sz="1200" dirty="0" smtClean="0"/>
              <a:t>可识别      多个错配或高度差异性区域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                            </a:t>
            </a:r>
            <a:r>
              <a:rPr lang="en-US" altLang="zh-CN" sz="1200" dirty="0"/>
              <a:t>Figure S11. Multiple Mismatches (MM</a:t>
            </a:r>
            <a:r>
              <a:rPr lang="en-US" altLang="zh-CN" sz="1200" dirty="0" smtClean="0"/>
              <a:t>).</a:t>
            </a:r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76A7F-D167-48E1-B98B-CC99D1DB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1" y="1483150"/>
            <a:ext cx="9362849" cy="5374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A6CEEE-7DB9-416E-830B-F9A5C9F20CBB}"/>
              </a:ext>
            </a:extLst>
          </p:cNvPr>
          <p:cNvSpPr txBox="1"/>
          <p:nvPr/>
        </p:nvSpPr>
        <p:spPr>
          <a:xfrm>
            <a:off x="9557238" y="1509133"/>
            <a:ext cx="235769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支持</a:t>
            </a:r>
            <a:r>
              <a:rPr lang="zh-CN" altLang="en-US" dirty="0"/>
              <a:t>突变的reads，还存在其他突变位点，可能是错配导致的；</a:t>
            </a:r>
          </a:p>
          <a:p>
            <a:endParaRPr lang="zh-CN" altLang="en-US" dirty="0"/>
          </a:p>
          <a:p>
            <a:r>
              <a:rPr lang="zh-CN" altLang="en-US" dirty="0"/>
              <a:t>        如果</a:t>
            </a:r>
            <a:r>
              <a:rPr lang="zh-CN" altLang="en-US" dirty="0">
                <a:solidFill>
                  <a:srgbClr val="FF0000"/>
                </a:solidFill>
              </a:rPr>
              <a:t>错配碱基</a:t>
            </a:r>
            <a:r>
              <a:rPr lang="zh-CN" altLang="en-US" dirty="0"/>
              <a:t>的质量较高，那么这种情况有可能是由于错误比对造成的；如果错配碱基质量较低，那么可能是由于测序的问题造成的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这</a:t>
            </a:r>
            <a:r>
              <a:rPr lang="zh-CN" altLang="en-US" dirty="0"/>
              <a:t>两种情况都对降低该突变的可信度。将错配的碱基透明度按照碱基质量改变，碱基质量越低其颜色越浅。</a:t>
            </a:r>
          </a:p>
        </p:txBody>
      </p:sp>
    </p:spTree>
    <p:extLst>
      <p:ext uri="{BB962C8B-B14F-4D97-AF65-F5344CB8AC3E}">
        <p14:creationId xmlns:p14="http://schemas.microsoft.com/office/powerpoint/2010/main" val="194505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396649" y="308804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3</a:t>
            </a:r>
            <a:r>
              <a:rPr lang="zh-CN" altLang="en-US" sz="1200" dirty="0"/>
              <a:t>：确认支持突变的质量</a:t>
            </a:r>
            <a:endParaRPr lang="en-US" altLang="zh-CN" sz="1200" dirty="0"/>
          </a:p>
          <a:p>
            <a:r>
              <a:rPr lang="zh-CN" altLang="en-US" sz="1200" dirty="0"/>
              <a:t>             寻找多个不匹配或者与</a:t>
            </a:r>
            <a:r>
              <a:rPr lang="en-US" altLang="zh-CN" sz="1200" dirty="0"/>
              <a:t>ref</a:t>
            </a:r>
            <a:r>
              <a:rPr lang="zh-CN" altLang="en-US" sz="1200" dirty="0"/>
              <a:t>高度差异性的区域；</a:t>
            </a:r>
            <a:r>
              <a:rPr lang="zh-CN" altLang="en-US" sz="1200" dirty="0" smtClean="0"/>
              <a:t>寻找半透明</a:t>
            </a:r>
            <a:r>
              <a:rPr lang="zh-CN" altLang="en-US" sz="1200" dirty="0"/>
              <a:t>或透明的</a:t>
            </a:r>
            <a:r>
              <a:rPr lang="en-US" altLang="zh-CN" sz="1200" dirty="0"/>
              <a:t>reads</a:t>
            </a:r>
            <a:r>
              <a:rPr lang="zh-CN" altLang="en-US" sz="1200" dirty="0"/>
              <a:t>或碱基</a:t>
            </a:r>
            <a:r>
              <a:rPr lang="en-US" altLang="zh-CN" sz="1200" dirty="0"/>
              <a:t>(</a:t>
            </a:r>
            <a:r>
              <a:rPr lang="zh-CN" altLang="en-US" sz="1200" dirty="0"/>
              <a:t>比对质量低的</a:t>
            </a:r>
            <a:r>
              <a:rPr lang="en-US" altLang="zh-CN" sz="1200" dirty="0"/>
              <a:t>)</a:t>
            </a:r>
            <a:r>
              <a:rPr lang="zh-CN" altLang="en-US" sz="1200" dirty="0"/>
              <a:t>；对有疑问</a:t>
            </a:r>
            <a:r>
              <a:rPr lang="en-US" altLang="zh-CN" sz="1200" dirty="0"/>
              <a:t>reads</a:t>
            </a:r>
            <a:r>
              <a:rPr lang="zh-CN" altLang="en-US" sz="1200" dirty="0"/>
              <a:t>进一步确认比对质量、碱基质量；看突变对应的</a:t>
            </a:r>
            <a:r>
              <a:rPr lang="en-US" altLang="zh-CN" sz="1200" dirty="0"/>
              <a:t>normal</a:t>
            </a:r>
            <a:r>
              <a:rPr lang="zh-CN" altLang="en-US" sz="1200" dirty="0"/>
              <a:t>检出情况；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直接</a:t>
            </a:r>
            <a:r>
              <a:rPr lang="zh-CN" altLang="en-US" sz="1200" dirty="0" smtClean="0">
                <a:solidFill>
                  <a:srgbClr val="FF0000"/>
                </a:solidFill>
              </a:rPr>
              <a:t>对</a:t>
            </a:r>
            <a:r>
              <a:rPr lang="en-US" altLang="zh-CN" sz="1200" dirty="0" smtClean="0">
                <a:solidFill>
                  <a:srgbClr val="FF0000"/>
                </a:solidFill>
              </a:rPr>
              <a:t>reads</a:t>
            </a:r>
            <a:r>
              <a:rPr lang="zh-CN" altLang="en-US" sz="1200" dirty="0">
                <a:solidFill>
                  <a:srgbClr val="FF0000"/>
                </a:solidFill>
              </a:rPr>
              <a:t>可视化</a:t>
            </a:r>
            <a:r>
              <a:rPr lang="zh-CN" altLang="en-US" sz="1200" dirty="0" smtClean="0"/>
              <a:t>可识别      多个错配或高度差异性区域</a:t>
            </a:r>
            <a:endParaRPr lang="en-US" altLang="zh-CN" sz="1200" dirty="0"/>
          </a:p>
          <a:p>
            <a:r>
              <a:rPr lang="en-US" altLang="zh-CN" sz="1200" dirty="0" smtClean="0"/>
              <a:t>                                               Figure </a:t>
            </a:r>
            <a:r>
              <a:rPr lang="en-US" altLang="zh-CN" sz="1200" dirty="0"/>
              <a:t>S12. High Discrepancy Region (HDR).​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729321-6A6E-4C35-A4CC-ECE4E296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8" y="1570679"/>
            <a:ext cx="9093016" cy="52361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CD8E61-3D85-4843-90F8-1EF271F82C50}"/>
              </a:ext>
            </a:extLst>
          </p:cNvPr>
          <p:cNvSpPr txBox="1"/>
          <p:nvPr/>
        </p:nvSpPr>
        <p:spPr>
          <a:xfrm>
            <a:off x="9530861" y="1746721"/>
            <a:ext cx="23534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支持</a:t>
            </a:r>
            <a:r>
              <a:rPr lang="zh-CN" altLang="en-US" dirty="0"/>
              <a:t>突变的reads中，除了突变外，还有</a:t>
            </a:r>
            <a:r>
              <a:rPr lang="zh-CN" altLang="en-US" dirty="0">
                <a:solidFill>
                  <a:srgbClr val="FF0000"/>
                </a:solidFill>
              </a:rPr>
              <a:t>其他反复出现的错配突变</a:t>
            </a:r>
            <a:r>
              <a:rPr lang="zh-CN" altLang="en-US" dirty="0"/>
              <a:t>，这种情况在很多IGV排序后的多行中出现；</a:t>
            </a:r>
          </a:p>
          <a:p>
            <a:endParaRPr lang="zh-CN" altLang="en-US" dirty="0"/>
          </a:p>
          <a:p>
            <a:r>
              <a:rPr lang="zh-CN" altLang="en-US" dirty="0"/>
              <a:t>        支持该突变的大部分reads在100-200bp区域内存在</a:t>
            </a:r>
            <a:r>
              <a:rPr lang="zh-CN" altLang="en-US" dirty="0">
                <a:solidFill>
                  <a:srgbClr val="FF0000"/>
                </a:solidFill>
              </a:rPr>
              <a:t>3个及以上</a:t>
            </a:r>
            <a:r>
              <a:rPr lang="zh-CN" altLang="en-US" dirty="0"/>
              <a:t>的突变，这种情况可能是真实存在的，但也有可能是由于错误地比对到同源区域造成的。</a:t>
            </a:r>
          </a:p>
        </p:txBody>
      </p:sp>
    </p:spTree>
    <p:extLst>
      <p:ext uri="{BB962C8B-B14F-4D97-AF65-F5344CB8AC3E}">
        <p14:creationId xmlns:p14="http://schemas.microsoft.com/office/powerpoint/2010/main" val="1121129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229595" y="106581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3</a:t>
            </a:r>
            <a:r>
              <a:rPr lang="zh-CN" altLang="en-US" sz="1200" dirty="0"/>
              <a:t>：确认支持突变的质量</a:t>
            </a:r>
            <a:endParaRPr lang="en-US" altLang="zh-CN" sz="1200" dirty="0"/>
          </a:p>
          <a:p>
            <a:r>
              <a:rPr lang="zh-CN" altLang="en-US" sz="1200" dirty="0"/>
              <a:t>             寻找多个不匹配或者与</a:t>
            </a:r>
            <a:r>
              <a:rPr lang="en-US" altLang="zh-CN" sz="1200" dirty="0"/>
              <a:t>ref</a:t>
            </a:r>
            <a:r>
              <a:rPr lang="zh-CN" altLang="en-US" sz="1200" dirty="0"/>
              <a:t>高度差异性的区域；</a:t>
            </a:r>
            <a:r>
              <a:rPr lang="zh-CN" altLang="en-US" sz="1200" dirty="0" smtClean="0"/>
              <a:t>寻找半透明</a:t>
            </a:r>
            <a:r>
              <a:rPr lang="zh-CN" altLang="en-US" sz="1200" dirty="0"/>
              <a:t>或透明的</a:t>
            </a:r>
            <a:r>
              <a:rPr lang="en-US" altLang="zh-CN" sz="1200" dirty="0"/>
              <a:t>reads</a:t>
            </a:r>
            <a:r>
              <a:rPr lang="zh-CN" altLang="en-US" sz="1200" dirty="0"/>
              <a:t>或碱基</a:t>
            </a:r>
            <a:r>
              <a:rPr lang="en-US" altLang="zh-CN" sz="1200" dirty="0"/>
              <a:t>(</a:t>
            </a:r>
            <a:r>
              <a:rPr lang="zh-CN" altLang="en-US" sz="1200" dirty="0"/>
              <a:t>比对质量低的</a:t>
            </a:r>
            <a:r>
              <a:rPr lang="en-US" altLang="zh-CN" sz="1200" dirty="0"/>
              <a:t>)</a:t>
            </a:r>
            <a:r>
              <a:rPr lang="zh-CN" altLang="en-US" sz="1200" dirty="0"/>
              <a:t>；对有疑问</a:t>
            </a:r>
            <a:r>
              <a:rPr lang="en-US" altLang="zh-CN" sz="1200" dirty="0"/>
              <a:t>reads</a:t>
            </a:r>
            <a:r>
              <a:rPr lang="zh-CN" altLang="en-US" sz="1200" dirty="0"/>
              <a:t>进一步确认比对质量、碱基质量；看突变对应的</a:t>
            </a:r>
            <a:r>
              <a:rPr lang="en-US" altLang="zh-CN" sz="1200" dirty="0"/>
              <a:t>normal</a:t>
            </a:r>
            <a:r>
              <a:rPr lang="zh-CN" altLang="en-US" sz="1200" dirty="0"/>
              <a:t>检出情况；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reads</a:t>
            </a:r>
            <a:r>
              <a:rPr lang="zh-CN" altLang="en-US" sz="1200" dirty="0"/>
              <a:t>半透明或</a:t>
            </a:r>
            <a:r>
              <a:rPr lang="zh-CN" altLang="en-US" sz="1200" dirty="0" smtClean="0"/>
              <a:t>透明表示    </a:t>
            </a:r>
            <a:r>
              <a:rPr lang="zh-CN" altLang="en-US" sz="1200" dirty="0" smtClean="0">
                <a:solidFill>
                  <a:srgbClr val="FF0000"/>
                </a:solidFill>
              </a:rPr>
              <a:t>比对质量值</a:t>
            </a:r>
            <a:r>
              <a:rPr lang="zh-CN" altLang="en-US" sz="1200" dirty="0" smtClean="0"/>
              <a:t>很低；</a:t>
            </a:r>
            <a:endParaRPr lang="en-US" altLang="zh-CN" sz="1200" dirty="0" smtClean="0"/>
          </a:p>
          <a:p>
            <a:r>
              <a:rPr lang="en-US" altLang="zh-CN" sz="1200" dirty="0" smtClean="0"/>
              <a:t>                                           </a:t>
            </a:r>
            <a:r>
              <a:rPr lang="en-US" altLang="zh-CN" sz="1200" dirty="0"/>
              <a:t>Figure S13. Low Mapping (LM) quality.​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08203-0B6B-4ED2-A964-094741AE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5" y="1434948"/>
            <a:ext cx="9026745" cy="5195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127087-C6E3-4A3F-AA99-C25ACCEB55C3}"/>
              </a:ext>
            </a:extLst>
          </p:cNvPr>
          <p:cNvSpPr txBox="1"/>
          <p:nvPr/>
        </p:nvSpPr>
        <p:spPr>
          <a:xfrm>
            <a:off x="9601199" y="2263826"/>
            <a:ext cx="21599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支持</a:t>
            </a:r>
            <a:r>
              <a:rPr lang="zh-CN" altLang="en-US" dirty="0"/>
              <a:t>突变的reads，</a:t>
            </a:r>
            <a:r>
              <a:rPr lang="zh-CN" altLang="en-US" dirty="0">
                <a:solidFill>
                  <a:srgbClr val="FF0000"/>
                </a:solidFill>
              </a:rPr>
              <a:t>比对质量值很低</a:t>
            </a:r>
            <a:r>
              <a:rPr lang="zh-CN" altLang="en-US" dirty="0"/>
              <a:t>；</a:t>
            </a:r>
          </a:p>
          <a:p>
            <a:endParaRPr lang="zh-CN" altLang="en-US" dirty="0"/>
          </a:p>
          <a:p>
            <a:r>
              <a:rPr lang="zh-CN" altLang="en-US" dirty="0"/>
              <a:t>        reads颜色呈现透明或半透明说明该条reads的质量差，该条reads上突变的可信度低；</a:t>
            </a:r>
          </a:p>
        </p:txBody>
      </p:sp>
    </p:spTree>
    <p:extLst>
      <p:ext uri="{BB962C8B-B14F-4D97-AF65-F5344CB8AC3E}">
        <p14:creationId xmlns:p14="http://schemas.microsoft.com/office/powerpoint/2010/main" val="262113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229595" y="141750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3</a:t>
            </a:r>
            <a:r>
              <a:rPr lang="zh-CN" altLang="en-US" sz="1200" dirty="0"/>
              <a:t>：确认支持突变的质量</a:t>
            </a:r>
            <a:endParaRPr lang="en-US" altLang="zh-CN" sz="1200" dirty="0"/>
          </a:p>
          <a:p>
            <a:r>
              <a:rPr lang="zh-CN" altLang="en-US" sz="1200" dirty="0"/>
              <a:t>             寻找多个不匹配或者与</a:t>
            </a:r>
            <a:r>
              <a:rPr lang="en-US" altLang="zh-CN" sz="1200" dirty="0"/>
              <a:t>ref</a:t>
            </a:r>
            <a:r>
              <a:rPr lang="zh-CN" altLang="en-US" sz="1200" dirty="0"/>
              <a:t>高度差异性的区域；</a:t>
            </a:r>
            <a:r>
              <a:rPr lang="zh-CN" altLang="en-US" sz="1200" dirty="0" smtClean="0"/>
              <a:t>寻找半透明</a:t>
            </a:r>
            <a:r>
              <a:rPr lang="zh-CN" altLang="en-US" sz="1200" dirty="0"/>
              <a:t>或透明的</a:t>
            </a:r>
            <a:r>
              <a:rPr lang="en-US" altLang="zh-CN" sz="1200" dirty="0"/>
              <a:t>reads</a:t>
            </a:r>
            <a:r>
              <a:rPr lang="zh-CN" altLang="en-US" sz="1200" dirty="0"/>
              <a:t>或碱基</a:t>
            </a:r>
            <a:r>
              <a:rPr lang="en-US" altLang="zh-CN" sz="1200" dirty="0"/>
              <a:t>(</a:t>
            </a:r>
            <a:r>
              <a:rPr lang="zh-CN" altLang="en-US" sz="1200" dirty="0"/>
              <a:t>比对质量低的</a:t>
            </a:r>
            <a:r>
              <a:rPr lang="en-US" altLang="zh-CN" sz="1200" dirty="0"/>
              <a:t>)</a:t>
            </a:r>
            <a:r>
              <a:rPr lang="zh-CN" altLang="en-US" sz="1200" dirty="0"/>
              <a:t>；对有疑问</a:t>
            </a:r>
            <a:r>
              <a:rPr lang="en-US" altLang="zh-CN" sz="1200" dirty="0"/>
              <a:t>reads</a:t>
            </a:r>
            <a:r>
              <a:rPr lang="zh-CN" altLang="en-US" sz="1200" dirty="0"/>
              <a:t>进一步确认比对质量、碱基质量；看突变对应的</a:t>
            </a:r>
            <a:r>
              <a:rPr lang="en-US" altLang="zh-CN" sz="1200" dirty="0"/>
              <a:t>normal</a:t>
            </a:r>
            <a:r>
              <a:rPr lang="zh-CN" altLang="en-US" sz="1200" dirty="0"/>
              <a:t>检出情况；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碱基的透明度表示      </a:t>
            </a:r>
            <a:r>
              <a:rPr lang="zh-CN" altLang="en-US" sz="1200" dirty="0" smtClean="0">
                <a:solidFill>
                  <a:srgbClr val="FF0000"/>
                </a:solidFill>
              </a:rPr>
              <a:t>碱基质量值</a:t>
            </a:r>
            <a:r>
              <a:rPr lang="zh-CN" altLang="en-US" sz="1200" dirty="0" smtClean="0"/>
              <a:t>比较低；  </a:t>
            </a:r>
            <a:endParaRPr lang="en-US" altLang="zh-CN" sz="1200" dirty="0"/>
          </a:p>
          <a:p>
            <a:r>
              <a:rPr lang="en-US" altLang="zh-CN" sz="1200" dirty="0" smtClean="0"/>
              <a:t>	              Figure </a:t>
            </a:r>
            <a:r>
              <a:rPr lang="en-US" altLang="zh-CN" sz="1200" dirty="0"/>
              <a:t>S14. </a:t>
            </a:r>
            <a:r>
              <a:rPr lang="en-US" altLang="zh-CN" sz="1200" dirty="0" smtClean="0"/>
              <a:t>Tumor </a:t>
            </a:r>
            <a:r>
              <a:rPr lang="en-US" altLang="zh-CN" sz="1200" dirty="0"/>
              <a:t>in Normal (TN</a:t>
            </a:r>
            <a:r>
              <a:rPr lang="en-US" altLang="zh-CN" sz="1200" dirty="0" smtClean="0"/>
              <a:t>).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45F50-7A25-4B72-9A88-D3EB5E90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3" y="1342079"/>
            <a:ext cx="9506820" cy="54605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60A2AD-6421-44C0-985E-54D0C5C20B1E}"/>
              </a:ext>
            </a:extLst>
          </p:cNvPr>
          <p:cNvSpPr txBox="1"/>
          <p:nvPr/>
        </p:nvSpPr>
        <p:spPr>
          <a:xfrm>
            <a:off x="9578153" y="1929196"/>
            <a:ext cx="23951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      支持</a:t>
            </a:r>
            <a:r>
              <a:rPr lang="zh-CN" altLang="en-US" dirty="0"/>
              <a:t>突变的reads不仅仅存在于tumor中，</a:t>
            </a:r>
            <a:r>
              <a:rPr lang="zh-CN" altLang="en-US" dirty="0">
                <a:solidFill>
                  <a:srgbClr val="FF0000"/>
                </a:solidFill>
              </a:rPr>
              <a:t>在normal中也有reads支持突变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造成</a:t>
            </a:r>
            <a:r>
              <a:rPr lang="zh-CN" altLang="en-US" dirty="0"/>
              <a:t>这种情况的原因可能是</a:t>
            </a:r>
            <a:r>
              <a:rPr lang="zh-CN" altLang="en-US" dirty="0">
                <a:solidFill>
                  <a:srgbClr val="FF0000"/>
                </a:solidFill>
              </a:rPr>
              <a:t>样本来源及类型</a:t>
            </a:r>
            <a:r>
              <a:rPr lang="zh-CN" altLang="en-US" dirty="0"/>
              <a:t>，比如血液肿瘤或者转移性高的肿瘤可能会存在这种现象。不过也有可能是</a:t>
            </a:r>
            <a:r>
              <a:rPr lang="zh-CN" altLang="en-US" dirty="0">
                <a:solidFill>
                  <a:srgbClr val="FF0000"/>
                </a:solidFill>
              </a:rPr>
              <a:t>污染</a:t>
            </a:r>
            <a:r>
              <a:rPr lang="zh-CN" altLang="en-US" dirty="0"/>
              <a:t>造成的，可以检查一下同批其他样本有无类似情况发生。</a:t>
            </a:r>
          </a:p>
        </p:txBody>
      </p:sp>
    </p:spTree>
    <p:extLst>
      <p:ext uri="{BB962C8B-B14F-4D97-AF65-F5344CB8AC3E}">
        <p14:creationId xmlns:p14="http://schemas.microsoft.com/office/powerpoint/2010/main" val="330639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27987" y="229674"/>
            <a:ext cx="86066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4</a:t>
            </a:r>
            <a:r>
              <a:rPr lang="zh-CN" altLang="en-US" sz="1200" dirty="0"/>
              <a:t>：检查测序误差</a:t>
            </a:r>
            <a:endParaRPr lang="en-US" altLang="zh-CN" sz="1200" dirty="0"/>
          </a:p>
          <a:p>
            <a:r>
              <a:rPr lang="zh-CN" altLang="en-US" sz="1200" dirty="0"/>
              <a:t>             切换“成对查看”确认短插入片段情况；</a:t>
            </a:r>
            <a:r>
              <a:rPr lang="en-US" altLang="zh-CN" sz="1200" dirty="0"/>
              <a:t>IGV</a:t>
            </a:r>
            <a:r>
              <a:rPr lang="zh-CN" altLang="en-US" sz="1200" dirty="0"/>
              <a:t>缩小确认是否在高度差异性区域，临近区域是否有</a:t>
            </a:r>
            <a:r>
              <a:rPr lang="en-US" altLang="zh-CN" sz="1200" dirty="0" err="1"/>
              <a:t>indel</a:t>
            </a:r>
            <a:r>
              <a:rPr lang="zh-CN" altLang="en-US" sz="1200" dirty="0"/>
              <a:t>存在；看参考序列是否在低复杂性区域，是否存在串列重复序列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zh-CN" altLang="en-US" sz="1200" dirty="0">
                <a:solidFill>
                  <a:srgbClr val="FF0000"/>
                </a:solidFill>
              </a:rPr>
              <a:t>短插入片段</a:t>
            </a:r>
            <a:r>
              <a:rPr lang="zh-CN" altLang="en-US" sz="1200" dirty="0"/>
              <a:t>情况</a:t>
            </a:r>
            <a:r>
              <a:rPr lang="zh-CN" altLang="en-US" sz="1200" dirty="0" smtClean="0"/>
              <a:t>可能</a:t>
            </a:r>
            <a:r>
              <a:rPr lang="zh-CN" altLang="en-US" sz="1200" dirty="0"/>
              <a:t>导致   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                            </a:t>
            </a:r>
            <a:r>
              <a:rPr lang="en-US" altLang="zh-CN" sz="1200" dirty="0"/>
              <a:t>Figure S15. Short Inserts (SI) and Short Inserts Only (SIO)</a:t>
            </a:r>
          </a:p>
          <a:p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3D2A8E-A739-4753-9520-EFDDE21B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" y="1416529"/>
            <a:ext cx="8761036" cy="51425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889023" y="1002049"/>
            <a:ext cx="30861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Short Inserts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       突变绝大部分在小的插入片段</a:t>
            </a:r>
            <a:r>
              <a:rPr lang="en-US" altLang="zh-CN" dirty="0"/>
              <a:t>reads</a:t>
            </a:r>
            <a:r>
              <a:rPr lang="zh-CN" altLang="en-US" dirty="0"/>
              <a:t>上，双端测序会导致</a:t>
            </a:r>
            <a:r>
              <a:rPr lang="en-US" altLang="zh-CN" dirty="0"/>
              <a:t>reads</a:t>
            </a:r>
            <a:r>
              <a:rPr lang="zh-CN" altLang="en-US" dirty="0"/>
              <a:t>重合；</a:t>
            </a:r>
          </a:p>
          <a:p>
            <a:endParaRPr lang="zh-CN" altLang="en-US" dirty="0"/>
          </a:p>
          <a:p>
            <a:r>
              <a:rPr lang="zh-CN" altLang="en-US" dirty="0"/>
              <a:t>       当插入片段比较短时，双末端测序测到的</a:t>
            </a:r>
            <a:r>
              <a:rPr lang="zh-CN" altLang="en-US" dirty="0">
                <a:solidFill>
                  <a:srgbClr val="FF0000"/>
                </a:solidFill>
              </a:rPr>
              <a:t>两个末端会存在重合</a:t>
            </a:r>
            <a:r>
              <a:rPr lang="zh-CN" altLang="en-US" dirty="0"/>
              <a:t>。很多</a:t>
            </a:r>
            <a:r>
              <a:rPr lang="en-US" altLang="zh-CN" dirty="0"/>
              <a:t>call</a:t>
            </a:r>
            <a:r>
              <a:rPr lang="zh-CN" altLang="en-US" dirty="0"/>
              <a:t>突变的软件会把它当作两条</a:t>
            </a:r>
            <a:r>
              <a:rPr lang="en-US" altLang="zh-CN" dirty="0"/>
              <a:t>reads</a:t>
            </a:r>
            <a:r>
              <a:rPr lang="zh-CN" altLang="en-US" dirty="0"/>
              <a:t>来看，但实际上是一条</a:t>
            </a:r>
            <a:r>
              <a:rPr lang="en-US" altLang="zh-CN" dirty="0"/>
              <a:t>reads</a:t>
            </a:r>
            <a:r>
              <a:rPr lang="zh-CN" altLang="en-US" dirty="0"/>
              <a:t>。这样有可能造成该位点突变支持</a:t>
            </a:r>
            <a:r>
              <a:rPr lang="en-US" altLang="zh-CN" dirty="0"/>
              <a:t>reads</a:t>
            </a:r>
            <a:r>
              <a:rPr lang="zh-CN" altLang="en-US" dirty="0"/>
              <a:t>数偏高，或者风度偏高。这种情况在</a:t>
            </a:r>
            <a:r>
              <a:rPr lang="en-US" altLang="zh-CN" dirty="0"/>
              <a:t>FFPE</a:t>
            </a:r>
            <a:r>
              <a:rPr lang="zh-CN" altLang="en-US" dirty="0"/>
              <a:t>样本或者</a:t>
            </a:r>
            <a:r>
              <a:rPr lang="en-US" altLang="zh-CN" dirty="0"/>
              <a:t>cell-free DNA</a:t>
            </a:r>
            <a:r>
              <a:rPr lang="zh-CN" altLang="en-US" dirty="0"/>
              <a:t>中很常见。</a:t>
            </a:r>
          </a:p>
          <a:p>
            <a:endParaRPr lang="zh-CN" altLang="en-US" dirty="0"/>
          </a:p>
          <a:p>
            <a:r>
              <a:rPr lang="en-US" altLang="zh-CN" dirty="0"/>
              <a:t>Short Inserts </a:t>
            </a:r>
            <a:r>
              <a:rPr lang="en-US" altLang="zh-CN" dirty="0">
                <a:solidFill>
                  <a:srgbClr val="FF0000"/>
                </a:solidFill>
              </a:rPr>
              <a:t>Only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        突变全部在小的插入片段</a:t>
            </a:r>
            <a:r>
              <a:rPr lang="en-US" altLang="zh-CN" dirty="0"/>
              <a:t>reads</a:t>
            </a:r>
            <a:r>
              <a:rPr lang="zh-CN" altLang="en-US" dirty="0"/>
              <a:t>上，双端测序会导致</a:t>
            </a:r>
            <a:r>
              <a:rPr lang="en-US" altLang="zh-CN" dirty="0"/>
              <a:t>reads</a:t>
            </a:r>
            <a:r>
              <a:rPr lang="zh-CN" altLang="en-US" dirty="0"/>
              <a:t>重合；</a:t>
            </a:r>
          </a:p>
        </p:txBody>
      </p:sp>
    </p:spTree>
    <p:extLst>
      <p:ext uri="{BB962C8B-B14F-4D97-AF65-F5344CB8AC3E}">
        <p14:creationId xmlns:p14="http://schemas.microsoft.com/office/powerpoint/2010/main" val="2949744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91433" y="216644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4</a:t>
            </a:r>
            <a:r>
              <a:rPr lang="zh-CN" altLang="en-US" sz="1200" dirty="0"/>
              <a:t>：检查测序误差</a:t>
            </a:r>
            <a:endParaRPr lang="en-US" altLang="zh-CN" sz="1200" dirty="0"/>
          </a:p>
          <a:p>
            <a:r>
              <a:rPr lang="zh-CN" altLang="en-US" sz="1200" dirty="0"/>
              <a:t>             切换“成对查看”确认短插入片段情况；</a:t>
            </a:r>
            <a:r>
              <a:rPr lang="en-US" altLang="zh-CN" sz="1200" dirty="0"/>
              <a:t>IGV</a:t>
            </a:r>
            <a:r>
              <a:rPr lang="zh-CN" altLang="en-US" sz="1200" dirty="0"/>
              <a:t>缩小确认是否在高度差异性区域，临近区域是否有</a:t>
            </a:r>
            <a:r>
              <a:rPr lang="en-US" altLang="zh-CN" sz="1200" dirty="0" err="1"/>
              <a:t>indel</a:t>
            </a:r>
            <a:r>
              <a:rPr lang="zh-CN" altLang="en-US" sz="1200" dirty="0"/>
              <a:t>存在；看参考序列是否在低复杂性区域，是否存在串列重复序列；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突变临近区域</a:t>
            </a:r>
            <a:r>
              <a:rPr lang="zh-CN" altLang="en-US" sz="1200" dirty="0" smtClean="0"/>
              <a:t>可能存在</a:t>
            </a:r>
            <a:r>
              <a:rPr lang="en-US" altLang="zh-CN" sz="1200" dirty="0" err="1" smtClean="0"/>
              <a:t>indel</a:t>
            </a:r>
            <a:r>
              <a:rPr lang="zh-CN" altLang="en-US" sz="1200" dirty="0" smtClean="0"/>
              <a:t>类突变   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                         </a:t>
            </a:r>
            <a:r>
              <a:rPr lang="en-US" altLang="zh-CN" sz="1200" dirty="0"/>
              <a:t>Figure S16. Adjacent </a:t>
            </a:r>
            <a:r>
              <a:rPr lang="en-US" altLang="zh-CN" sz="1200" dirty="0" err="1"/>
              <a:t>Indel</a:t>
            </a:r>
            <a:r>
              <a:rPr lang="en-US" altLang="zh-CN" sz="1200" dirty="0"/>
              <a:t> (AI</a:t>
            </a:r>
            <a:r>
              <a:rPr lang="en-US" altLang="zh-CN" sz="1200" dirty="0" smtClean="0"/>
              <a:t>)</a:t>
            </a:r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D6FA95-C7E1-4279-BBB3-345EA5CB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8" y="1817808"/>
            <a:ext cx="8690603" cy="50401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E796C7-D64A-418F-929D-BE7AC3AC22CC}"/>
              </a:ext>
            </a:extLst>
          </p:cNvPr>
          <p:cNvSpPr txBox="1"/>
          <p:nvPr/>
        </p:nvSpPr>
        <p:spPr>
          <a:xfrm>
            <a:off x="8840071" y="1016139"/>
            <a:ext cx="3341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突变附近</a:t>
            </a:r>
            <a:r>
              <a:rPr lang="zh-CN" altLang="en-US" dirty="0"/>
              <a:t>有del、ins位点才导致的这个突变；</a:t>
            </a:r>
          </a:p>
          <a:p>
            <a:endParaRPr lang="zh-CN" altLang="en-US" dirty="0"/>
          </a:p>
          <a:p>
            <a:r>
              <a:rPr lang="zh-CN" altLang="en-US" dirty="0"/>
              <a:t>       这种情况一般是一个</a:t>
            </a:r>
            <a:r>
              <a:rPr lang="zh-CN" altLang="en-US" dirty="0">
                <a:solidFill>
                  <a:srgbClr val="FF0000"/>
                </a:solidFill>
              </a:rPr>
              <a:t>germline位点</a:t>
            </a:r>
            <a:r>
              <a:rPr lang="zh-CN" altLang="en-US" dirty="0"/>
              <a:t>或somatic插入缺失旁有一个</a:t>
            </a:r>
            <a:r>
              <a:rPr lang="zh-CN" altLang="en-US" dirty="0">
                <a:solidFill>
                  <a:srgbClr val="FF0000"/>
                </a:solidFill>
              </a:rPr>
              <a:t>错配</a:t>
            </a:r>
            <a:r>
              <a:rPr lang="zh-CN" altLang="en-US" dirty="0"/>
              <a:t>。如图所示的真实情况可能不是一个A插入和一个替换，而是AA碱基的插入。</a:t>
            </a:r>
          </a:p>
        </p:txBody>
      </p:sp>
    </p:spTree>
    <p:extLst>
      <p:ext uri="{BB962C8B-B14F-4D97-AF65-F5344CB8AC3E}">
        <p14:creationId xmlns:p14="http://schemas.microsoft.com/office/powerpoint/2010/main" val="3574774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220802" y="176920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4</a:t>
            </a:r>
            <a:r>
              <a:rPr lang="zh-CN" altLang="en-US" sz="1200" dirty="0"/>
              <a:t>：检查测序误差</a:t>
            </a:r>
            <a:endParaRPr lang="en-US" altLang="zh-CN" sz="1200" dirty="0"/>
          </a:p>
          <a:p>
            <a:r>
              <a:rPr lang="zh-CN" altLang="en-US" sz="1200" dirty="0"/>
              <a:t>             切换“成对查看”确认短插入片段情况；</a:t>
            </a:r>
            <a:r>
              <a:rPr lang="en-US" altLang="zh-CN" sz="1200" dirty="0"/>
              <a:t>IGV</a:t>
            </a:r>
            <a:r>
              <a:rPr lang="zh-CN" altLang="en-US" sz="1200" dirty="0"/>
              <a:t>缩小确认是否在高度差异性区域，临近区域是否有</a:t>
            </a:r>
            <a:r>
              <a:rPr lang="en-US" altLang="zh-CN" sz="1200" dirty="0" err="1"/>
              <a:t>indel</a:t>
            </a:r>
            <a:r>
              <a:rPr lang="zh-CN" altLang="en-US" sz="1200" dirty="0"/>
              <a:t>存在；看参考序列是否在低复杂性区域，是否存在串列重复序列；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en-US" sz="1200" dirty="0"/>
              <a:t>高度差异性</a:t>
            </a:r>
            <a:r>
              <a:rPr lang="zh-CN" altLang="en-US" sz="1200" dirty="0" smtClean="0"/>
              <a:t>区域有特例：突变来源于</a:t>
            </a:r>
            <a:r>
              <a:rPr lang="zh-CN" altLang="en-US" sz="1200" dirty="0" smtClean="0">
                <a:solidFill>
                  <a:srgbClr val="FF0000"/>
                </a:solidFill>
              </a:rPr>
              <a:t>同</a:t>
            </a:r>
            <a:r>
              <a:rPr lang="zh-CN" altLang="en-US" sz="1200" dirty="0">
                <a:solidFill>
                  <a:srgbClr val="FF0000"/>
                </a:solidFill>
              </a:rPr>
              <a:t>一</a:t>
            </a:r>
            <a:r>
              <a:rPr lang="zh-CN" altLang="en-US" sz="1200" dirty="0" smtClean="0">
                <a:solidFill>
                  <a:srgbClr val="FF0000"/>
                </a:solidFill>
              </a:rPr>
              <a:t>个模板</a:t>
            </a:r>
            <a:r>
              <a:rPr lang="en-US" altLang="zh-CN" sz="1200" dirty="0" smtClean="0"/>
              <a:t>                                       </a:t>
            </a:r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                         Figure </a:t>
            </a:r>
            <a:r>
              <a:rPr lang="en-US" altLang="zh-CN" sz="1200" dirty="0"/>
              <a:t>S17. Same Start/End (</a:t>
            </a:r>
            <a:r>
              <a:rPr lang="en-US" altLang="zh-CN" sz="1200" dirty="0" smtClean="0"/>
              <a:t>SSE)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B6CD4C-398D-4584-B422-8F0BFF7A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184"/>
            <a:ext cx="9886412" cy="54688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4208AE-35AD-40C4-9ECC-D8B0DA145216}"/>
              </a:ext>
            </a:extLst>
          </p:cNvPr>
          <p:cNvSpPr txBox="1"/>
          <p:nvPr/>
        </p:nvSpPr>
        <p:spPr>
          <a:xfrm>
            <a:off x="9956475" y="1389184"/>
            <a:ext cx="22355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支持该突变的</a:t>
            </a:r>
            <a:r>
              <a:rPr lang="zh-CN" altLang="en-US" dirty="0" smtClean="0">
                <a:solidFill>
                  <a:srgbClr val="FF0000"/>
                </a:solidFill>
              </a:rPr>
              <a:t>reads，起始、终止位置都一样</a:t>
            </a:r>
            <a:r>
              <a:rPr lang="zh-CN" altLang="en-US" dirty="0" smtClean="0"/>
              <a:t>，说明这些reads很可能是duplication的reads；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        支持该突变的reads几乎完全一样，这样的reads有可能是由</a:t>
            </a:r>
            <a:r>
              <a:rPr lang="zh-CN" altLang="en-US" dirty="0" smtClean="0">
                <a:solidFill>
                  <a:srgbClr val="FF0000"/>
                </a:solidFill>
              </a:rPr>
              <a:t>同一个分子扩增</a:t>
            </a:r>
            <a:r>
              <a:rPr lang="zh-CN" altLang="en-US" dirty="0" smtClean="0"/>
              <a:t>得到的。避免这种情况的发生应该在分析时进行reads去重复操作。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126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220802" y="176920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4</a:t>
            </a:r>
            <a:r>
              <a:rPr lang="zh-CN" altLang="en-US" sz="1200" dirty="0"/>
              <a:t>：检查测序误差</a:t>
            </a:r>
            <a:endParaRPr lang="en-US" altLang="zh-CN" sz="1200" dirty="0"/>
          </a:p>
          <a:p>
            <a:r>
              <a:rPr lang="zh-CN" altLang="en-US" sz="1200" dirty="0"/>
              <a:t>             切换“成对查看”确认短插入片段情况；</a:t>
            </a:r>
            <a:r>
              <a:rPr lang="en-US" altLang="zh-CN" sz="1200" dirty="0"/>
              <a:t>IGV</a:t>
            </a:r>
            <a:r>
              <a:rPr lang="zh-CN" altLang="en-US" sz="1200" dirty="0"/>
              <a:t>缩小确认是否在高度差异性区域，临近区域是否有</a:t>
            </a:r>
            <a:r>
              <a:rPr lang="en-US" altLang="zh-CN" sz="1200" dirty="0" err="1"/>
              <a:t>indel</a:t>
            </a:r>
            <a:r>
              <a:rPr lang="zh-CN" altLang="en-US" sz="1200" dirty="0"/>
              <a:t>存在；看参考序列是否在低复杂性区域，是否存在串列重复序列；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en-US" sz="1200" dirty="0"/>
              <a:t>高度差异性</a:t>
            </a:r>
            <a:r>
              <a:rPr lang="zh-CN" altLang="en-US" sz="1200" dirty="0" smtClean="0"/>
              <a:t>区域有特例：   突变集中于</a:t>
            </a:r>
            <a:r>
              <a:rPr lang="en-US" altLang="zh-CN" sz="1200" dirty="0" smtClean="0">
                <a:solidFill>
                  <a:srgbClr val="FF0000"/>
                </a:solidFill>
              </a:rPr>
              <a:t>reads</a:t>
            </a:r>
            <a:r>
              <a:rPr lang="zh-CN" altLang="en-US" sz="1200" dirty="0" smtClean="0">
                <a:solidFill>
                  <a:srgbClr val="FF0000"/>
                </a:solidFill>
              </a:rPr>
              <a:t>末端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/>
              <a:t>	                 Figure </a:t>
            </a:r>
            <a:r>
              <a:rPr lang="en-US" altLang="zh-CN" sz="1200" dirty="0"/>
              <a:t>S18. End of reads (E</a:t>
            </a:r>
            <a:r>
              <a:rPr lang="en-US" altLang="zh-CN" sz="1200" dirty="0" smtClean="0"/>
              <a:t>)</a:t>
            </a:r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2B5BD4-A5D2-4D22-AA1F-5FA7071E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2" y="1570679"/>
            <a:ext cx="8794145" cy="50486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57BDD8-3966-47DA-A549-5E454EA837F6}"/>
              </a:ext>
            </a:extLst>
          </p:cNvPr>
          <p:cNvSpPr txBox="1"/>
          <p:nvPr/>
        </p:nvSpPr>
        <p:spPr>
          <a:xfrm>
            <a:off x="9557238" y="929270"/>
            <a:ext cx="180602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支持</a:t>
            </a:r>
            <a:r>
              <a:rPr lang="zh-CN" altLang="en-US" dirty="0"/>
              <a:t>突变的reads中，突变都是出现在在reads末端30bp内；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      突变</a:t>
            </a:r>
            <a:r>
              <a:rPr lang="zh-CN" altLang="en-US" dirty="0"/>
              <a:t>碱基位于</a:t>
            </a:r>
            <a:r>
              <a:rPr lang="en-US" altLang="zh-CN" dirty="0"/>
              <a:t>reads</a:t>
            </a:r>
            <a:r>
              <a:rPr lang="zh-CN" altLang="en-US" dirty="0"/>
              <a:t>末端的后</a:t>
            </a:r>
            <a:r>
              <a:rPr lang="en-US" altLang="zh-CN" dirty="0"/>
              <a:t>30bp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测序时测序错误率会随着测序序列长度的增加而升高</a:t>
            </a:r>
            <a:r>
              <a:rPr lang="zh-CN" altLang="en-US" dirty="0"/>
              <a:t>，所以末端的测序错误率较高，突变可信度低。</a:t>
            </a:r>
          </a:p>
        </p:txBody>
      </p:sp>
    </p:spTree>
    <p:extLst>
      <p:ext uri="{BB962C8B-B14F-4D97-AF65-F5344CB8AC3E}">
        <p14:creationId xmlns:p14="http://schemas.microsoft.com/office/powerpoint/2010/main" val="146411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27987" y="176920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4</a:t>
            </a:r>
            <a:r>
              <a:rPr lang="zh-CN" altLang="en-US" sz="1200" dirty="0"/>
              <a:t>：检查测序误差</a:t>
            </a:r>
            <a:endParaRPr lang="en-US" altLang="zh-CN" sz="1200" dirty="0"/>
          </a:p>
          <a:p>
            <a:r>
              <a:rPr lang="zh-CN" altLang="en-US" sz="1200" dirty="0"/>
              <a:t>             切换“成对查看”确认短插入片段情况；</a:t>
            </a:r>
            <a:r>
              <a:rPr lang="en-US" altLang="zh-CN" sz="1200" dirty="0"/>
              <a:t>IGV</a:t>
            </a:r>
            <a:r>
              <a:rPr lang="zh-CN" altLang="en-US" sz="1200" dirty="0"/>
              <a:t>缩小确认是否在高度差异性区域，临近区域是否有</a:t>
            </a:r>
            <a:r>
              <a:rPr lang="en-US" altLang="zh-CN" sz="1200" dirty="0" err="1"/>
              <a:t>indel</a:t>
            </a:r>
            <a:r>
              <a:rPr lang="zh-CN" altLang="en-US" sz="1200" dirty="0"/>
              <a:t>存在；看参考序列是否在低复杂性区域，是否存在串列重复序列；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en-US" sz="1200" dirty="0">
                <a:solidFill>
                  <a:srgbClr val="FF0000"/>
                </a:solidFill>
              </a:rPr>
              <a:t>低复杂性</a:t>
            </a:r>
            <a:r>
              <a:rPr lang="zh-CN" altLang="en-US" sz="1200" dirty="0" smtClean="0">
                <a:solidFill>
                  <a:srgbClr val="FF0000"/>
                </a:solidFill>
              </a:rPr>
              <a:t>区域</a:t>
            </a:r>
            <a:r>
              <a:rPr lang="zh-CN" altLang="en-US" sz="1200" dirty="0" smtClean="0"/>
              <a:t>可能存在多种类型      单</a:t>
            </a:r>
            <a:r>
              <a:rPr lang="zh-CN" altLang="en-US" sz="1200" dirty="0"/>
              <a:t>核苷酸重复 </a:t>
            </a:r>
            <a:r>
              <a:rPr lang="en-US" altLang="zh-CN" sz="1200" dirty="0"/>
              <a:t>(MN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                                            </a:t>
            </a:r>
            <a:r>
              <a:rPr lang="en-US" altLang="zh-CN" sz="1200" dirty="0"/>
              <a:t>Figure S19. Mononucleotide repeat (MN</a:t>
            </a:r>
            <a:r>
              <a:rPr lang="en-US" altLang="zh-CN" sz="1200" dirty="0" smtClean="0"/>
              <a:t>).</a:t>
            </a:r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0F4AC5-CAA4-4A68-B0E6-E3139E8C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7" y="1570679"/>
            <a:ext cx="8316286" cy="47319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65F74E-9C60-43DF-B02E-F7D921F32CCF}"/>
              </a:ext>
            </a:extLst>
          </p:cNvPr>
          <p:cNvSpPr txBox="1"/>
          <p:nvPr/>
        </p:nvSpPr>
        <p:spPr>
          <a:xfrm>
            <a:off x="8734661" y="1377249"/>
            <a:ext cx="30568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 突变</a:t>
            </a:r>
            <a:r>
              <a:rPr lang="zh-CN" altLang="en-US" dirty="0"/>
              <a:t>附近的区域，其参考基因组中</a:t>
            </a:r>
            <a:r>
              <a:rPr lang="zh-CN" altLang="en-US" dirty="0" smtClean="0"/>
              <a:t>具有</a:t>
            </a:r>
            <a:r>
              <a:rPr lang="zh-CN" altLang="en-US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个或更多的单核苷酸重复</a:t>
            </a:r>
            <a:r>
              <a:rPr lang="zh-CN" altLang="en-US" dirty="0"/>
              <a:t>，比如AAAAA; </a:t>
            </a:r>
          </a:p>
          <a:p>
            <a:endParaRPr lang="zh-CN" altLang="en-US" dirty="0"/>
          </a:p>
          <a:p>
            <a:r>
              <a:rPr lang="zh-CN" altLang="en-US" dirty="0"/>
              <a:t>      以下三种情况有点类似，分别是一个碱基重复、两个碱基重复和三个碱基重复</a:t>
            </a:r>
            <a:r>
              <a:rPr lang="zh-CN" altLang="en-US" dirty="0" smtClean="0"/>
              <a:t>。  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可以</a:t>
            </a:r>
            <a:r>
              <a:rPr lang="zh-CN" altLang="en-US" dirty="0"/>
              <a:t>根据重复序列的长度、突变丰度、对照样本的检出情况和同批其他样本在该点的突变丰度</a:t>
            </a:r>
            <a:r>
              <a:rPr lang="zh-CN" altLang="en-US" dirty="0">
                <a:solidFill>
                  <a:srgbClr val="FF0000"/>
                </a:solidFill>
              </a:rPr>
              <a:t>综合判断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7379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C1113-317C-4606-AB4B-E2A05BC9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4" y="119673"/>
            <a:ext cx="3020379" cy="64633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01 </a:t>
            </a:r>
            <a:r>
              <a:rPr lang="zh-CN" altLang="en-US" dirty="0"/>
              <a:t>背景简介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CCBE2A-C40F-410C-BA6F-2389C9AEC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959" y="1085022"/>
            <a:ext cx="11426136" cy="40760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目的：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       目前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IGV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需要人工审核，但实验室间、实验室内的标准不一样</a:t>
            </a:r>
            <a:r>
              <a:rPr lang="zh-CN" altLang="en-US" sz="2000" dirty="0" smtClean="0">
                <a:solidFill>
                  <a:srgbClr val="333333"/>
                </a:solidFill>
                <a:latin typeface="font-regular"/>
              </a:rPr>
              <a:t>；</a:t>
            </a:r>
            <a:endParaRPr lang="en-US" altLang="zh-CN" sz="2000" dirty="0">
              <a:solidFill>
                <a:srgbClr val="333333"/>
              </a:solidFill>
              <a:latin typeface="font-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方法：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       该人工审查标准操作程序 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(SOP) 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包括用 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4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种不同的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call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和 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19 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个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tag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来注释突变。 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call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表明审核者对每个突变的信心程度，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tag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指观察到的突变排序</a:t>
            </a:r>
            <a:r>
              <a:rPr lang="zh-CN" altLang="en-US" sz="2000" dirty="0" smtClean="0">
                <a:solidFill>
                  <a:srgbClr val="333333"/>
                </a:solidFill>
                <a:latin typeface="font-regular"/>
              </a:rPr>
              <a:t>模式，辅助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人工审查判定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call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       四个人在阅读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SOP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前后 分别对突变进行判断，准确性判定是通过比较 人工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call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结果与 </a:t>
            </a:r>
            <a:r>
              <a:rPr lang="en-US" altLang="zh-CN" sz="2000" dirty="0">
                <a:solidFill>
                  <a:srgbClr val="333333"/>
                </a:solidFill>
                <a:latin typeface="font-regular"/>
              </a:rPr>
              <a:t>orthogonal validation sequencing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测序结果</a:t>
            </a:r>
            <a:r>
              <a:rPr lang="zh-CN" altLang="en-US" sz="2000" dirty="0" smtClean="0">
                <a:solidFill>
                  <a:srgbClr val="333333"/>
                </a:solidFill>
                <a:latin typeface="font-regular"/>
              </a:rPr>
              <a:t>对比</a:t>
            </a:r>
            <a:r>
              <a:rPr lang="zh-CN" altLang="en-US" sz="2000" dirty="0">
                <a:solidFill>
                  <a:srgbClr val="333333"/>
                </a:solidFill>
                <a:latin typeface="font-regular"/>
              </a:rPr>
              <a:t>；</a:t>
            </a:r>
            <a:endParaRPr lang="en-US" altLang="zh-CN" sz="2000" dirty="0">
              <a:solidFill>
                <a:srgbClr val="333333"/>
              </a:solidFill>
              <a:latin typeface="font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283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27987" y="176920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4</a:t>
            </a:r>
            <a:r>
              <a:rPr lang="zh-CN" altLang="en-US" sz="1200" dirty="0"/>
              <a:t>：检查测序误差</a:t>
            </a:r>
            <a:endParaRPr lang="en-US" altLang="zh-CN" sz="1200" dirty="0"/>
          </a:p>
          <a:p>
            <a:r>
              <a:rPr lang="zh-CN" altLang="en-US" sz="1200" dirty="0"/>
              <a:t>             切换“成对查看”确认短插入片段情况；</a:t>
            </a:r>
            <a:r>
              <a:rPr lang="en-US" altLang="zh-CN" sz="1200" dirty="0"/>
              <a:t>IGV</a:t>
            </a:r>
            <a:r>
              <a:rPr lang="zh-CN" altLang="en-US" sz="1200" dirty="0"/>
              <a:t>缩小确认是否在高度差异性区域，临近区域是否有</a:t>
            </a:r>
            <a:r>
              <a:rPr lang="en-US" altLang="zh-CN" sz="1200" dirty="0" err="1"/>
              <a:t>indel</a:t>
            </a:r>
            <a:r>
              <a:rPr lang="zh-CN" altLang="en-US" sz="1200" dirty="0"/>
              <a:t>存在；看参考序列是否在低复杂性区域，是否存在串列重复序列；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en-US" sz="1200" dirty="0">
                <a:solidFill>
                  <a:srgbClr val="FF0000"/>
                </a:solidFill>
              </a:rPr>
              <a:t>低复杂性</a:t>
            </a:r>
            <a:r>
              <a:rPr lang="zh-CN" altLang="en-US" sz="1200" dirty="0" smtClean="0">
                <a:solidFill>
                  <a:srgbClr val="FF0000"/>
                </a:solidFill>
              </a:rPr>
              <a:t>区域</a:t>
            </a:r>
            <a:r>
              <a:rPr lang="zh-CN" altLang="en-US" sz="1200" dirty="0" smtClean="0"/>
              <a:t>可能存在多种类型      二</a:t>
            </a:r>
            <a:r>
              <a:rPr lang="zh-CN" altLang="en-US" sz="1200" dirty="0"/>
              <a:t>核苷酸重复 </a:t>
            </a:r>
            <a:r>
              <a:rPr lang="en-US" altLang="zh-CN" sz="1200" dirty="0"/>
              <a:t>(</a:t>
            </a:r>
            <a:r>
              <a:rPr lang="en-US" altLang="zh-CN" sz="1200" dirty="0" smtClean="0"/>
              <a:t>DN</a:t>
            </a:r>
            <a:r>
              <a:rPr lang="zh-CN" altLang="en-US" sz="1200" dirty="0" smtClean="0"/>
              <a:t>）</a:t>
            </a:r>
            <a:endParaRPr lang="en-US" altLang="zh-CN" sz="1200" dirty="0"/>
          </a:p>
          <a:p>
            <a:r>
              <a:rPr lang="en-US" altLang="zh-CN" sz="1200" dirty="0" smtClean="0"/>
              <a:t>		Figure </a:t>
            </a:r>
            <a:r>
              <a:rPr lang="en-US" altLang="zh-CN" sz="1200" dirty="0"/>
              <a:t>S20. Dinucleotide repeat (DN</a:t>
            </a:r>
            <a:r>
              <a:rPr lang="en-US" altLang="zh-CN" sz="1200" dirty="0" smtClean="0"/>
              <a:t>)</a:t>
            </a:r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42B5C-82D8-4ED9-8BFE-4349531A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7" y="1551019"/>
            <a:ext cx="9266560" cy="53069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3B2570-2926-4DF4-A0A1-909F5A0C3997}"/>
              </a:ext>
            </a:extLst>
          </p:cNvPr>
          <p:cNvSpPr txBox="1"/>
          <p:nvPr/>
        </p:nvSpPr>
        <p:spPr>
          <a:xfrm>
            <a:off x="9544015" y="3742844"/>
            <a:ext cx="2247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突变</a:t>
            </a:r>
            <a:r>
              <a:rPr lang="zh-CN" altLang="en-US" dirty="0"/>
              <a:t>附近的区域，ref序列为两个交替的核苷酸TGTGTG；</a:t>
            </a:r>
          </a:p>
        </p:txBody>
      </p:sp>
    </p:spTree>
    <p:extLst>
      <p:ext uri="{BB962C8B-B14F-4D97-AF65-F5344CB8AC3E}">
        <p14:creationId xmlns:p14="http://schemas.microsoft.com/office/powerpoint/2010/main" val="4241394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27987" y="176920"/>
            <a:ext cx="860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4</a:t>
            </a:r>
            <a:r>
              <a:rPr lang="zh-CN" altLang="en-US" sz="1200" dirty="0"/>
              <a:t>：检查测序误差</a:t>
            </a:r>
            <a:endParaRPr lang="en-US" altLang="zh-CN" sz="1200" dirty="0"/>
          </a:p>
          <a:p>
            <a:r>
              <a:rPr lang="zh-CN" altLang="en-US" sz="1200" dirty="0"/>
              <a:t>             切换“成对查看”确认短插入片段情况；</a:t>
            </a:r>
            <a:r>
              <a:rPr lang="en-US" altLang="zh-CN" sz="1200" dirty="0"/>
              <a:t>IGV</a:t>
            </a:r>
            <a:r>
              <a:rPr lang="zh-CN" altLang="en-US" sz="1200" dirty="0"/>
              <a:t>缩小确认是否在高度差异性区域，临近区域是否有</a:t>
            </a:r>
            <a:r>
              <a:rPr lang="en-US" altLang="zh-CN" sz="1200" dirty="0" err="1"/>
              <a:t>indel</a:t>
            </a:r>
            <a:r>
              <a:rPr lang="zh-CN" altLang="en-US" sz="1200" dirty="0"/>
              <a:t>存在；看参考序列是否在低复杂性区域，是否存在串列重复序列；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en-US" sz="1200" dirty="0">
                <a:solidFill>
                  <a:srgbClr val="FF0000"/>
                </a:solidFill>
              </a:rPr>
              <a:t>低复杂性</a:t>
            </a:r>
            <a:r>
              <a:rPr lang="zh-CN" altLang="en-US" sz="1200" dirty="0" smtClean="0">
                <a:solidFill>
                  <a:srgbClr val="FF0000"/>
                </a:solidFill>
              </a:rPr>
              <a:t>区域</a:t>
            </a:r>
            <a:r>
              <a:rPr lang="zh-CN" altLang="en-US" sz="1200" dirty="0" smtClean="0"/>
              <a:t>可能存在多种类型      串联重复（</a:t>
            </a:r>
            <a:r>
              <a:rPr lang="en-US" altLang="zh-CN" sz="1200" dirty="0" smtClean="0"/>
              <a:t>TR</a:t>
            </a:r>
            <a:r>
              <a:rPr lang="zh-CN" altLang="en-US" sz="1200" dirty="0" smtClean="0"/>
              <a:t>）</a:t>
            </a:r>
            <a:endParaRPr lang="en-US" altLang="zh-CN" sz="1200" dirty="0"/>
          </a:p>
          <a:p>
            <a:r>
              <a:rPr lang="en-US" altLang="zh-CN" sz="1200" dirty="0" smtClean="0"/>
              <a:t>		Figure </a:t>
            </a:r>
            <a:r>
              <a:rPr lang="en-US" altLang="zh-CN" sz="1200" dirty="0"/>
              <a:t>S21. Tandem Repeat (TR</a:t>
            </a:r>
            <a:r>
              <a:rPr lang="en-US" altLang="zh-CN" sz="1200" dirty="0" smtClean="0"/>
              <a:t>).</a:t>
            </a:r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A61A0A-0BBC-4894-BE1D-171D8AAB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226"/>
            <a:ext cx="9705640" cy="5515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4B7AB1-8452-4A0F-AFC8-B2BB55201699}"/>
              </a:ext>
            </a:extLst>
          </p:cNvPr>
          <p:cNvSpPr txBox="1"/>
          <p:nvPr/>
        </p:nvSpPr>
        <p:spPr>
          <a:xfrm>
            <a:off x="9956720" y="1157870"/>
            <a:ext cx="185258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临近突变的区域，其参考基因组中有3个或更多的 交替核苷酸序列（例如，GTGGTGGTG…）</a:t>
            </a:r>
          </a:p>
          <a:p>
            <a:endParaRPr lang="zh-CN" altLang="en-US" dirty="0"/>
          </a:p>
          <a:p>
            <a:r>
              <a:rPr lang="zh-CN" altLang="en-US" dirty="0"/>
              <a:t>      以下三种情况有点类似，分别是一个碱基重复、两个碱基重复和三个碱基重复。可以根据重复序列的长度、突变丰度、对照样本的检出情况和同批其他样本在该点的突变丰度综合判断。</a:t>
            </a:r>
          </a:p>
        </p:txBody>
      </p:sp>
    </p:spTree>
    <p:extLst>
      <p:ext uri="{BB962C8B-B14F-4D97-AF65-F5344CB8AC3E}">
        <p14:creationId xmlns:p14="http://schemas.microsoft.com/office/powerpoint/2010/main" val="1496006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127987" y="115373"/>
            <a:ext cx="86066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6</a:t>
            </a:r>
            <a:r>
              <a:rPr lang="zh-CN" altLang="en-US" sz="1200" dirty="0"/>
              <a:t>：给突变选择符合哪个</a:t>
            </a:r>
            <a:r>
              <a:rPr lang="en-US" altLang="zh-CN" sz="1200" dirty="0"/>
              <a:t>Tag</a:t>
            </a:r>
            <a:r>
              <a:rPr lang="zh-CN" altLang="en-US" sz="1200" dirty="0"/>
              <a:t>标签</a:t>
            </a:r>
          </a:p>
          <a:p>
            <a:r>
              <a:rPr lang="zh-CN" altLang="en-US" sz="1200" dirty="0"/>
              <a:t>           可以对每个突变进行</a:t>
            </a:r>
            <a:r>
              <a:rPr lang="en-US" altLang="zh-CN" sz="1200" dirty="0"/>
              <a:t>tag</a:t>
            </a:r>
            <a:r>
              <a:rPr lang="zh-CN" altLang="en-US" sz="1200" dirty="0"/>
              <a:t>标签标记，对</a:t>
            </a:r>
            <a:r>
              <a:rPr lang="en-US" altLang="zh-CN" sz="1200" dirty="0"/>
              <a:t>Call</a:t>
            </a:r>
            <a:r>
              <a:rPr lang="zh-CN" altLang="en-US" sz="1200" dirty="0"/>
              <a:t>标记 不确定、失败的突变，尤其重要；</a:t>
            </a:r>
          </a:p>
          <a:p>
            <a:endParaRPr lang="zh-CN" altLang="en-US" sz="1200" dirty="0"/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上述</a:t>
            </a:r>
            <a:r>
              <a:rPr lang="en-US" altLang="zh-CN" sz="1200" dirty="0" smtClean="0">
                <a:solidFill>
                  <a:srgbClr val="FF0000"/>
                </a:solidFill>
              </a:rPr>
              <a:t>tag</a:t>
            </a:r>
            <a:r>
              <a:rPr lang="zh-CN" altLang="en-US" sz="1200" dirty="0" smtClean="0">
                <a:solidFill>
                  <a:srgbClr val="FF0000"/>
                </a:solidFill>
              </a:rPr>
              <a:t>未包括</a:t>
            </a:r>
            <a:r>
              <a:rPr lang="zh-CN" altLang="en-US" sz="1200" dirty="0" smtClean="0"/>
              <a:t>情况  ：其他难以被上述</a:t>
            </a:r>
            <a:r>
              <a:rPr lang="en-US" altLang="zh-CN" sz="1200" dirty="0" smtClean="0"/>
              <a:t>tag</a:t>
            </a:r>
            <a:r>
              <a:rPr lang="zh-CN" altLang="en-US" sz="1200" dirty="0" smtClean="0"/>
              <a:t>描述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突变</a:t>
            </a:r>
            <a:endParaRPr lang="en-US" altLang="zh-CN" sz="1200" dirty="0"/>
          </a:p>
          <a:p>
            <a:r>
              <a:rPr lang="en-US" altLang="zh-CN" sz="1200" dirty="0" smtClean="0"/>
              <a:t>                       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                    Figure </a:t>
            </a:r>
            <a:r>
              <a:rPr lang="en-US" altLang="zh-CN" sz="1200" dirty="0"/>
              <a:t>S22. </a:t>
            </a:r>
            <a:r>
              <a:rPr lang="en-US" altLang="zh-CN" sz="1200" dirty="0" smtClean="0"/>
              <a:t>Ambiguous </a:t>
            </a:r>
            <a:r>
              <a:rPr lang="en-US" altLang="zh-CN" sz="1200" dirty="0"/>
              <a:t>Other (AO</a:t>
            </a:r>
            <a:r>
              <a:rPr lang="en-US" altLang="zh-CN" sz="1200" dirty="0" smtClean="0"/>
              <a:t>)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7DDAB4-4F8C-4372-BB12-0AAF3AF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60" y="1131036"/>
            <a:ext cx="9582434" cy="54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0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449401" y="186389"/>
            <a:ext cx="3700568" cy="64633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05 </a:t>
            </a:r>
            <a:r>
              <a:rPr lang="zh-CN" altLang="en-US" dirty="0" smtClean="0"/>
              <a:t>主要结果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595E9F-E7C8-490C-93C2-24EAD63B7C8E}"/>
              </a:ext>
            </a:extLst>
          </p:cNvPr>
          <p:cNvSpPr txBox="1"/>
          <p:nvPr/>
        </p:nvSpPr>
        <p:spPr>
          <a:xfrm>
            <a:off x="694239" y="859906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sz="1800" dirty="0" smtClean="0"/>
              <a:t>、</a:t>
            </a:r>
            <a:r>
              <a:rPr lang="zh-CN" altLang="en-US" dirty="0"/>
              <a:t>验证</a:t>
            </a:r>
            <a:r>
              <a:rPr lang="zh-CN" altLang="en-US" sz="1800" dirty="0" smtClean="0"/>
              <a:t>人工</a:t>
            </a:r>
            <a:r>
              <a:rPr lang="zh-CN" altLang="en-US" sz="1800" dirty="0"/>
              <a:t>审核 </a:t>
            </a:r>
            <a:r>
              <a:rPr lang="en-US" altLang="zh-CN" sz="1800" dirty="0" smtClean="0"/>
              <a:t>SOP</a:t>
            </a:r>
            <a:r>
              <a:rPr lang="zh-CN" altLang="en-US" dirty="0"/>
              <a:t>性能</a:t>
            </a:r>
            <a:r>
              <a:rPr lang="zh-CN" altLang="en-US" sz="1800" dirty="0" smtClean="0"/>
              <a:t>的方法；</a:t>
            </a:r>
            <a:endParaRPr lang="en-US" altLang="zh-CN" sz="1800" dirty="0"/>
          </a:p>
        </p:txBody>
      </p:sp>
      <p:pic>
        <p:nvPicPr>
          <p:cNvPr id="7" name="Main graphic">
            <a:extLst>
              <a:ext uri="{FF2B5EF4-FFF2-40B4-BE49-F238E27FC236}">
                <a16:creationId xmlns:a16="http://schemas.microsoft.com/office/drawing/2014/main" id="{78CDAD68-1346-4731-8525-0CE31D71408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4883" y="1402200"/>
            <a:ext cx="5738606" cy="4994304"/>
          </a:xfrm>
          <a:prstGeom prst="rect">
            <a:avLst/>
          </a:prstGeom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06105A-7C86-459F-B8A4-FA1F98459173}"/>
              </a:ext>
            </a:extLst>
          </p:cNvPr>
          <p:cNvSpPr txBox="1"/>
          <p:nvPr/>
        </p:nvSpPr>
        <p:spPr>
          <a:xfrm>
            <a:off x="6482537" y="119673"/>
            <a:ext cx="528643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a </a:t>
            </a:r>
            <a:r>
              <a:rPr lang="zh-CN" altLang="en-US" sz="1600" dirty="0"/>
              <a:t>部分</a:t>
            </a:r>
          </a:p>
          <a:p>
            <a:r>
              <a:rPr lang="zh-CN" altLang="en-US" sz="1600" dirty="0"/>
              <a:t>    来自急性髓性白血病 </a:t>
            </a:r>
            <a:r>
              <a:rPr lang="en-US" altLang="zh-CN" sz="1600" dirty="0"/>
              <a:t>(AML) </a:t>
            </a:r>
            <a:r>
              <a:rPr lang="zh-CN" altLang="en-US" sz="1600" dirty="0"/>
              <a:t>病例的测序数据用于测试 </a:t>
            </a:r>
            <a:r>
              <a:rPr lang="en-US" altLang="zh-CN" sz="1600" dirty="0"/>
              <a:t>SOP </a:t>
            </a:r>
            <a:r>
              <a:rPr lang="zh-CN" altLang="en-US" sz="1600" dirty="0"/>
              <a:t>对准确识别体细胞变异的影响。共筛选出 </a:t>
            </a:r>
            <a:r>
              <a:rPr lang="en-US" altLang="zh-CN" sz="1600" dirty="0"/>
              <a:t>300 </a:t>
            </a:r>
            <a:r>
              <a:rPr lang="zh-CN" altLang="en-US" sz="1600" dirty="0"/>
              <a:t>个突变来进行人工审核；四位新手审稿人在阅读 </a:t>
            </a:r>
            <a:r>
              <a:rPr lang="en-US" altLang="zh-CN" sz="1600" dirty="0"/>
              <a:t>SOP </a:t>
            </a:r>
            <a:r>
              <a:rPr lang="zh-CN" altLang="en-US" sz="1600" dirty="0"/>
              <a:t>之前和之后审核了 </a:t>
            </a:r>
            <a:r>
              <a:rPr lang="en-US" altLang="zh-CN" sz="1600" dirty="0"/>
              <a:t>200 </a:t>
            </a:r>
            <a:r>
              <a:rPr lang="zh-CN" altLang="en-US" sz="1600" dirty="0"/>
              <a:t>个突变， 来确定</a:t>
            </a:r>
            <a:r>
              <a:rPr lang="zh-CN" altLang="en-US" sz="1600" dirty="0">
                <a:solidFill>
                  <a:srgbClr val="FF0000"/>
                </a:solidFill>
              </a:rPr>
              <a:t>准确性</a:t>
            </a:r>
            <a:r>
              <a:rPr lang="zh-CN" altLang="en-US" sz="1600" dirty="0"/>
              <a:t>的提高程度、减少内部人员的</a:t>
            </a:r>
            <a:r>
              <a:rPr lang="zh-CN" altLang="en-US" sz="1600" dirty="0">
                <a:solidFill>
                  <a:srgbClr val="FF0000"/>
                </a:solidFill>
              </a:rPr>
              <a:t>审核差异</a:t>
            </a:r>
            <a:r>
              <a:rPr lang="zh-CN" altLang="en-US" sz="1600" dirty="0"/>
              <a:t>、每个突变的</a:t>
            </a:r>
            <a:r>
              <a:rPr lang="zh-CN" altLang="en-US" sz="1600" dirty="0">
                <a:solidFill>
                  <a:srgbClr val="FF0000"/>
                </a:solidFill>
              </a:rPr>
              <a:t>审核时间</a:t>
            </a:r>
            <a:r>
              <a:rPr lang="zh-CN" altLang="en-US" sz="1600" dirty="0"/>
              <a:t>变化、</a:t>
            </a:r>
            <a:r>
              <a:rPr lang="zh-CN" altLang="en-US" sz="1600" dirty="0" smtClean="0">
                <a:solidFill>
                  <a:srgbClr val="FF0000"/>
                </a:solidFill>
              </a:rPr>
              <a:t>标签使用</a:t>
            </a:r>
            <a:r>
              <a:rPr lang="zh-CN" altLang="en-US" sz="1600" dirty="0" smtClean="0"/>
              <a:t>准确性；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en-US" altLang="zh-CN" sz="1600" dirty="0"/>
              <a:t>b </a:t>
            </a:r>
            <a:r>
              <a:rPr lang="zh-CN" altLang="en-US" sz="1600" dirty="0"/>
              <a:t>部分</a:t>
            </a:r>
          </a:p>
          <a:p>
            <a:r>
              <a:rPr lang="zh-CN" altLang="en-US" sz="1600" dirty="0"/>
              <a:t>     评估审核人在阅读 </a:t>
            </a:r>
            <a:r>
              <a:rPr lang="en-US" altLang="zh-CN" sz="1600" dirty="0"/>
              <a:t>SOP </a:t>
            </a:r>
            <a:r>
              <a:rPr lang="zh-CN" altLang="en-US" sz="1600" dirty="0"/>
              <a:t>之前和之后的准确性；</a:t>
            </a:r>
            <a:r>
              <a:rPr lang="zh-CN" altLang="en-US" sz="1600" dirty="0">
                <a:solidFill>
                  <a:srgbClr val="FF0000"/>
                </a:solidFill>
              </a:rPr>
              <a:t>条形</a:t>
            </a:r>
            <a:r>
              <a:rPr lang="zh-CN" altLang="en-US" sz="1600" dirty="0"/>
              <a:t>图显示了审核者</a:t>
            </a:r>
            <a:r>
              <a:rPr lang="zh-CN" altLang="en-US" sz="1600" dirty="0">
                <a:solidFill>
                  <a:srgbClr val="FF0000"/>
                </a:solidFill>
              </a:rPr>
              <a:t>准确度</a:t>
            </a:r>
            <a:r>
              <a:rPr lang="zh-CN" altLang="en-US" sz="1600" dirty="0"/>
              <a:t>的变化，</a:t>
            </a:r>
            <a:r>
              <a:rPr lang="zh-CN" altLang="en-US" sz="1600" dirty="0">
                <a:solidFill>
                  <a:srgbClr val="FF0000"/>
                </a:solidFill>
              </a:rPr>
              <a:t>箱形</a:t>
            </a:r>
            <a:r>
              <a:rPr lang="zh-CN" altLang="en-US" sz="1600" dirty="0"/>
              <a:t>图显示了前后</a:t>
            </a:r>
            <a:r>
              <a:rPr lang="zh-CN" altLang="en-US" sz="1600" dirty="0">
                <a:solidFill>
                  <a:srgbClr val="FF0000"/>
                </a:solidFill>
              </a:rPr>
              <a:t>准确度</a:t>
            </a:r>
            <a:r>
              <a:rPr lang="zh-CN" altLang="en-US" sz="1600" dirty="0"/>
              <a:t>中位值的变化；</a:t>
            </a:r>
          </a:p>
          <a:p>
            <a:endParaRPr lang="zh-CN" altLang="en-US" sz="1600" dirty="0"/>
          </a:p>
          <a:p>
            <a:r>
              <a:rPr lang="en-US" altLang="zh-CN" sz="1600" dirty="0"/>
              <a:t>c </a:t>
            </a:r>
            <a:r>
              <a:rPr lang="zh-CN" altLang="en-US" sz="1600" dirty="0"/>
              <a:t>部分</a:t>
            </a:r>
          </a:p>
          <a:p>
            <a:r>
              <a:rPr lang="zh-CN" altLang="en-US" sz="1600" dirty="0"/>
              <a:t>      箱形图显示阅读 </a:t>
            </a:r>
            <a:r>
              <a:rPr lang="en-US" altLang="zh-CN" sz="1600" dirty="0"/>
              <a:t>SOP</a:t>
            </a:r>
            <a:r>
              <a:rPr lang="zh-CN" altLang="en-US" sz="1600" dirty="0"/>
              <a:t>前后，</a:t>
            </a:r>
            <a:r>
              <a:rPr lang="en-US" altLang="zh-CN" sz="1600" dirty="0"/>
              <a:t>4</a:t>
            </a:r>
            <a:r>
              <a:rPr lang="zh-CN" altLang="en-US" sz="1600" dirty="0"/>
              <a:t>位审核</a:t>
            </a:r>
            <a:r>
              <a:rPr lang="zh-CN" altLang="en-US" sz="1600" dirty="0" smtClean="0"/>
              <a:t>人</a:t>
            </a:r>
            <a:r>
              <a:rPr lang="zh-CN" altLang="en-US" sz="1600" dirty="0" smtClean="0">
                <a:solidFill>
                  <a:srgbClr val="FF0000"/>
                </a:solidFill>
              </a:rPr>
              <a:t>判断结果一致</a:t>
            </a:r>
            <a:r>
              <a:rPr lang="zh-CN" altLang="en-US" sz="1600" dirty="0">
                <a:solidFill>
                  <a:srgbClr val="FF0000"/>
                </a:solidFill>
              </a:rPr>
              <a:t>的中位值</a:t>
            </a:r>
            <a:r>
              <a:rPr lang="zh-CN" altLang="en-US" sz="1600" dirty="0"/>
              <a:t>变化。用文献里描述的相关系数评估</a:t>
            </a:r>
            <a:r>
              <a:rPr lang="en-US" altLang="zh-CN" sz="1600" dirty="0"/>
              <a:t>4</a:t>
            </a:r>
            <a:r>
              <a:rPr lang="zh-CN" altLang="en-US" sz="1600" dirty="0"/>
              <a:t>个人之间的相关性，累积成图中的值</a:t>
            </a:r>
            <a:r>
              <a:rPr lang="zh-CN" altLang="en-US" sz="1600" dirty="0" smtClean="0"/>
              <a:t>；差异变小，一致性提高；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en-US" altLang="zh-CN" sz="1600" dirty="0"/>
              <a:t>d </a:t>
            </a:r>
            <a:r>
              <a:rPr lang="zh-CN" altLang="en-US" sz="1600" dirty="0"/>
              <a:t>部分</a:t>
            </a:r>
          </a:p>
          <a:p>
            <a:r>
              <a:rPr lang="zh-CN" altLang="en-US" sz="1600" dirty="0"/>
              <a:t>      显示进行 阅读 </a:t>
            </a:r>
            <a:r>
              <a:rPr lang="en-US" altLang="zh-CN" sz="1600" dirty="0"/>
              <a:t>SOP</a:t>
            </a:r>
            <a:r>
              <a:rPr lang="zh-CN" altLang="en-US" sz="1600" dirty="0"/>
              <a:t>前后，每</a:t>
            </a:r>
            <a:r>
              <a:rPr lang="en-US" altLang="zh-CN" sz="1600" dirty="0"/>
              <a:t>100</a:t>
            </a:r>
            <a:r>
              <a:rPr lang="zh-CN" altLang="en-US" sz="1600" dirty="0"/>
              <a:t>个突变人工</a:t>
            </a:r>
            <a:r>
              <a:rPr lang="zh-CN" altLang="en-US" sz="1600" dirty="0" smtClean="0">
                <a:solidFill>
                  <a:srgbClr val="FF0000"/>
                </a:solidFill>
              </a:rPr>
              <a:t>审核时间</a:t>
            </a:r>
            <a:r>
              <a:rPr lang="zh-CN" altLang="en-US" sz="1600" dirty="0"/>
              <a:t>；</a:t>
            </a:r>
          </a:p>
          <a:p>
            <a:endParaRPr lang="zh-CN" altLang="en-US" sz="1600" dirty="0"/>
          </a:p>
          <a:p>
            <a:r>
              <a:rPr lang="en-US" altLang="zh-CN" sz="1600" dirty="0"/>
              <a:t>e </a:t>
            </a:r>
            <a:r>
              <a:rPr lang="zh-CN" altLang="en-US" sz="1600" dirty="0"/>
              <a:t>部分</a:t>
            </a:r>
          </a:p>
          <a:p>
            <a:r>
              <a:rPr lang="zh-CN" altLang="en-US" sz="1600" dirty="0"/>
              <a:t>    频率图显示了  不同的</a:t>
            </a:r>
            <a:r>
              <a:rPr lang="en-US" altLang="zh-CN" sz="1600" dirty="0"/>
              <a:t>tag</a:t>
            </a:r>
            <a:r>
              <a:rPr lang="zh-CN" altLang="en-US" sz="1600" dirty="0"/>
              <a:t>类型有若干个突变位点，能正确判断的人占比</a:t>
            </a:r>
            <a:r>
              <a:rPr lang="zh-CN" altLang="en-US" sz="1600" dirty="0" smtClean="0"/>
              <a:t>； </a:t>
            </a:r>
            <a:r>
              <a:rPr lang="en-US" altLang="zh-CN" sz="1600" dirty="0" smtClean="0"/>
              <a:t>tag</a:t>
            </a:r>
            <a:r>
              <a:rPr lang="zh-CN" altLang="en-US" sz="1600" dirty="0" smtClean="0"/>
              <a:t>的判别难以程度</a:t>
            </a:r>
            <a:r>
              <a:rPr lang="en-US" altLang="zh-CN" sz="1600" dirty="0" smtClean="0"/>
              <a:t>(E-reads</a:t>
            </a:r>
            <a:r>
              <a:rPr lang="zh-CN" altLang="en-US" sz="1600" dirty="0" smtClean="0"/>
              <a:t>边缘、</a:t>
            </a:r>
            <a:r>
              <a:rPr lang="en-US" altLang="zh-CN" sz="1600" dirty="0" smtClean="0"/>
              <a:t>TR-3</a:t>
            </a:r>
            <a:r>
              <a:rPr lang="zh-CN" altLang="en-US" sz="1600" dirty="0" smtClean="0"/>
              <a:t>碱基重复序列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；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753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423024" y="119673"/>
            <a:ext cx="3020379" cy="64633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05 </a:t>
            </a:r>
            <a:r>
              <a:rPr lang="zh-CN" altLang="en-US" dirty="0"/>
              <a:t>主要结果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595E9F-E7C8-490C-93C2-24EAD63B7C8E}"/>
              </a:ext>
            </a:extLst>
          </p:cNvPr>
          <p:cNvSpPr txBox="1"/>
          <p:nvPr/>
        </p:nvSpPr>
        <p:spPr>
          <a:xfrm>
            <a:off x="584953" y="1009841"/>
            <a:ext cx="1087614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 smtClean="0"/>
              <a:t>2</a:t>
            </a:r>
            <a:r>
              <a:rPr lang="zh-CN" altLang="en-US" sz="1600" dirty="0" smtClean="0"/>
              <a:t>、验证后的主要结论</a:t>
            </a:r>
            <a:endParaRPr lang="en-US" altLang="zh-CN" sz="1600" dirty="0" smtClean="0"/>
          </a:p>
          <a:p>
            <a:pPr algn="l"/>
            <a:endParaRPr lang="en-US" altLang="zh-CN" sz="1600" dirty="0" smtClean="0"/>
          </a:p>
          <a:p>
            <a:pPr algn="l"/>
            <a:r>
              <a:rPr lang="zh-CN" altLang="en-US" sz="1600" dirty="0" smtClean="0"/>
              <a:t>结果</a:t>
            </a:r>
            <a:r>
              <a:rPr lang="zh-CN" altLang="en-US" sz="1600" dirty="0"/>
              <a:t>：</a:t>
            </a:r>
          </a:p>
          <a:p>
            <a:pPr algn="l"/>
            <a:r>
              <a:rPr lang="en-US" altLang="zh-CN" sz="1600" dirty="0"/>
              <a:t>	</a:t>
            </a:r>
            <a:r>
              <a:rPr lang="zh-CN" altLang="en-US" sz="1600" dirty="0"/>
              <a:t>阅读 </a:t>
            </a:r>
            <a:r>
              <a:rPr lang="en-US" altLang="zh-CN" sz="1600" dirty="0"/>
              <a:t>SOP </a:t>
            </a:r>
            <a:r>
              <a:rPr lang="zh-CN" altLang="en-US" sz="1600" dirty="0"/>
              <a:t>后，体细胞变异识别的平均准确率提高了 </a:t>
            </a:r>
            <a:r>
              <a:rPr lang="en-US" altLang="zh-CN" sz="1600" dirty="0"/>
              <a:t>16.7%</a:t>
            </a:r>
            <a:r>
              <a:rPr lang="zh-CN" altLang="en-US" sz="1600" dirty="0"/>
              <a:t>（</a:t>
            </a:r>
            <a:r>
              <a:rPr lang="en-US" altLang="zh-CN" sz="1600" dirty="0"/>
              <a:t>p </a:t>
            </a:r>
            <a:r>
              <a:rPr lang="zh-CN" altLang="en-US" sz="1600" dirty="0"/>
              <a:t>值 </a:t>
            </a:r>
            <a:r>
              <a:rPr lang="en-US" altLang="zh-CN" sz="1600" dirty="0"/>
              <a:t>=0.0298</a:t>
            </a:r>
            <a:r>
              <a:rPr lang="zh-CN" altLang="en-US" sz="1600" dirty="0"/>
              <a:t>），平均审核者间一致性提高了 </a:t>
            </a:r>
            <a:r>
              <a:rPr lang="en-US" altLang="zh-CN" sz="1600" dirty="0"/>
              <a:t>12.7%</a:t>
            </a:r>
            <a:r>
              <a:rPr lang="zh-CN" altLang="en-US" sz="1600" dirty="0"/>
              <a:t>（</a:t>
            </a:r>
            <a:r>
              <a:rPr lang="en-US" altLang="zh-CN" sz="1600" dirty="0"/>
              <a:t>p </a:t>
            </a:r>
            <a:r>
              <a:rPr lang="zh-CN" altLang="en-US" sz="1600" dirty="0"/>
              <a:t>值 </a:t>
            </a:r>
            <a:r>
              <a:rPr lang="en-US" altLang="zh-CN" sz="1600" dirty="0"/>
              <a:t>&lt;0.001</a:t>
            </a:r>
            <a:r>
              <a:rPr lang="zh-CN" altLang="en-US" sz="1600" dirty="0"/>
              <a:t>）。 阅读 </a:t>
            </a:r>
            <a:r>
              <a:rPr lang="en-US" altLang="zh-CN" sz="1600" dirty="0"/>
              <a:t>SOP </a:t>
            </a:r>
            <a:r>
              <a:rPr lang="zh-CN" altLang="en-US" sz="1600" dirty="0"/>
              <a:t>后进行人工审核并没有显着增加审核时间</a:t>
            </a:r>
          </a:p>
          <a:p>
            <a:pPr algn="l"/>
            <a:endParaRPr lang="zh-CN" altLang="en-US" sz="1600" dirty="0"/>
          </a:p>
          <a:p>
            <a:pPr algn="l"/>
            <a:endParaRPr lang="en-US" altLang="zh-CN" sz="1600" dirty="0" smtClean="0"/>
          </a:p>
          <a:p>
            <a:pPr algn="l"/>
            <a:endParaRPr lang="en-US" altLang="zh-CN" sz="1600" dirty="0"/>
          </a:p>
          <a:p>
            <a:pPr algn="l"/>
            <a:endParaRPr lang="zh-CN" altLang="en-US" sz="1600" dirty="0"/>
          </a:p>
          <a:p>
            <a:pPr algn="l"/>
            <a:r>
              <a:rPr lang="zh-CN" altLang="en-US" sz="1600" dirty="0"/>
              <a:t>结论：</a:t>
            </a:r>
          </a:p>
          <a:p>
            <a:pPr algn="l"/>
            <a:r>
              <a:rPr lang="en-US" altLang="zh-CN" sz="1600" dirty="0"/>
              <a:t>	</a:t>
            </a:r>
            <a:r>
              <a:rPr lang="zh-CN" altLang="en-US" sz="1600" dirty="0"/>
              <a:t>该 </a:t>
            </a:r>
            <a:r>
              <a:rPr lang="en-US" altLang="zh-CN" sz="1600" dirty="0"/>
              <a:t>SOP </a:t>
            </a:r>
            <a:r>
              <a:rPr lang="zh-CN" altLang="en-US" sz="1600" dirty="0"/>
              <a:t>提高了人工审核体细胞变异检测的准确性，也减少了审核者之间对比突变判定的差异。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86123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3FADF-230D-4CFD-AFE1-5D1D980957D0}"/>
              </a:ext>
            </a:extLst>
          </p:cNvPr>
          <p:cNvSpPr txBox="1">
            <a:spLocks/>
          </p:cNvSpPr>
          <p:nvPr/>
        </p:nvSpPr>
        <p:spPr>
          <a:xfrm>
            <a:off x="423024" y="119673"/>
            <a:ext cx="3020379" cy="64633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02 </a:t>
            </a:r>
            <a:r>
              <a:rPr lang="zh-CN" altLang="en-US" dirty="0"/>
              <a:t>文献框架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C69B41-A7ED-436A-8AC4-CDB2BD44EABE}"/>
              </a:ext>
            </a:extLst>
          </p:cNvPr>
          <p:cNvSpPr txBox="1"/>
          <p:nvPr/>
        </p:nvSpPr>
        <p:spPr>
          <a:xfrm>
            <a:off x="695044" y="830163"/>
            <a:ext cx="102381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、工具和方法</a:t>
            </a:r>
            <a:endParaRPr lang="en-US" altLang="zh-CN" sz="2400" dirty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   </a:t>
            </a:r>
            <a:r>
              <a:rPr lang="zh-CN" altLang="en-US" sz="2000" dirty="0" smtClean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zh-CN" sz="2000" dirty="0"/>
              <a:t>IGV</a:t>
            </a:r>
            <a:r>
              <a:rPr lang="zh-CN" altLang="en-US" sz="2000" dirty="0"/>
              <a:t>界面功能介绍；</a:t>
            </a:r>
            <a:endParaRPr lang="en-US" altLang="zh-CN" sz="2000" dirty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   </a:t>
            </a:r>
            <a:r>
              <a:rPr lang="zh-CN" altLang="en-US" sz="2000" dirty="0" smtClean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）开发的插件 </a:t>
            </a:r>
            <a:r>
              <a:rPr lang="en-US" altLang="zh-CN" sz="2000" dirty="0" err="1"/>
              <a:t>IGVNav</a:t>
            </a:r>
            <a:r>
              <a:rPr lang="zh-CN" altLang="en-US" sz="2000" dirty="0"/>
              <a:t>界面功能介绍；</a:t>
            </a:r>
            <a:endParaRPr lang="en-US" altLang="zh-CN" sz="2000" dirty="0"/>
          </a:p>
          <a:p>
            <a:r>
              <a:rPr lang="en-US" altLang="zh-CN" sz="2000" dirty="0"/>
              <a:t>           </a:t>
            </a: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）设置好</a:t>
            </a:r>
            <a:r>
              <a:rPr lang="en-US" altLang="zh-CN" sz="2000" dirty="0"/>
              <a:t>IGV</a:t>
            </a:r>
            <a:r>
              <a:rPr lang="zh-CN" altLang="en-US" sz="2000" dirty="0"/>
              <a:t>及插件 </a:t>
            </a:r>
            <a:r>
              <a:rPr lang="en-US" altLang="zh-CN" sz="2000" dirty="0" err="1"/>
              <a:t>IGVNav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r>
              <a:rPr lang="en-US" altLang="zh-CN" sz="2000" dirty="0"/>
              <a:t>                                https://github.com/griffithlab/igvnav; </a:t>
            </a:r>
            <a:r>
              <a:rPr lang="en-US" altLang="zh-CN" sz="2000" dirty="0" smtClean="0"/>
              <a:t>only for mac</a:t>
            </a:r>
            <a:endParaRPr lang="en-US" altLang="zh-CN" sz="2000" dirty="0"/>
          </a:p>
          <a:p>
            <a:r>
              <a:rPr lang="en-US" altLang="zh-CN" sz="2000" dirty="0"/>
              <a:t>           </a:t>
            </a: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）对突变进行人工审核；</a:t>
            </a:r>
            <a:r>
              <a:rPr lang="en-US" altLang="zh-CN" sz="2000" dirty="0"/>
              <a:t>(</a:t>
            </a:r>
            <a:r>
              <a:rPr lang="zh-CN" altLang="en-US" sz="2000" dirty="0"/>
              <a:t>重点</a:t>
            </a:r>
            <a:r>
              <a:rPr lang="en-US" altLang="zh-CN" sz="2000" dirty="0"/>
              <a:t>, </a:t>
            </a:r>
            <a:r>
              <a:rPr lang="zh-CN" altLang="en-US" sz="2000" dirty="0">
                <a:solidFill>
                  <a:srgbClr val="FF0000"/>
                </a:solidFill>
              </a:rPr>
              <a:t>对突变分步审核、判断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，归纳成</a:t>
            </a:r>
            <a:r>
              <a:rPr lang="en-US" altLang="zh-CN" sz="2000" dirty="0" smtClean="0"/>
              <a:t>SOP</a:t>
            </a:r>
            <a:endParaRPr lang="en-US" altLang="zh-CN" sz="2000" dirty="0"/>
          </a:p>
          <a:p>
            <a:r>
              <a:rPr lang="en-US" altLang="zh-CN" sz="2000" dirty="0"/>
              <a:t>           </a:t>
            </a:r>
            <a:r>
              <a:rPr lang="zh-CN" altLang="en-US" sz="2000" dirty="0"/>
              <a:t>（</a:t>
            </a:r>
            <a:r>
              <a:rPr lang="en-US" altLang="zh-CN" sz="2000" dirty="0"/>
              <a:t>5</a:t>
            </a:r>
            <a:r>
              <a:rPr lang="zh-CN" altLang="en-US" sz="2000" dirty="0"/>
              <a:t>）对人工审核 </a:t>
            </a:r>
            <a:r>
              <a:rPr lang="en-US" altLang="zh-CN" sz="2000" dirty="0"/>
              <a:t>SOP</a:t>
            </a:r>
            <a:r>
              <a:rPr lang="zh-CN" altLang="en-US" sz="2000" dirty="0"/>
              <a:t>进行验证；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、结果</a:t>
            </a:r>
            <a:endParaRPr lang="en-US" altLang="zh-CN" sz="2400" dirty="0"/>
          </a:p>
          <a:p>
            <a:r>
              <a:rPr lang="en-US" altLang="zh-CN" sz="2000" dirty="0"/>
              <a:t>           </a:t>
            </a: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）对人工审核过程中观察到的突变进行记录</a:t>
            </a:r>
            <a:endParaRPr lang="en-US" altLang="zh-CN" sz="2000" dirty="0"/>
          </a:p>
          <a:p>
            <a:r>
              <a:rPr lang="en-US" altLang="zh-CN" sz="2000" dirty="0"/>
              <a:t>           </a:t>
            </a: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zh-CN" altLang="en-US" sz="2000" dirty="0">
                <a:solidFill>
                  <a:srgbClr val="FF0000"/>
                </a:solidFill>
              </a:rPr>
              <a:t>种突变</a:t>
            </a:r>
            <a:r>
              <a:rPr lang="en-US" altLang="zh-CN" sz="2000" dirty="0">
                <a:solidFill>
                  <a:srgbClr val="FF0000"/>
                </a:solidFill>
              </a:rPr>
              <a:t>call</a:t>
            </a:r>
            <a:r>
              <a:rPr lang="zh-CN" altLang="en-US" sz="2000" dirty="0"/>
              <a:t>的分析</a:t>
            </a:r>
            <a:endParaRPr lang="en-US" altLang="zh-CN" sz="2000" dirty="0"/>
          </a:p>
          <a:p>
            <a:r>
              <a:rPr lang="en-US" altLang="zh-CN" sz="2000" dirty="0"/>
              <a:t>                    somatic (S), germline (G), ambiguous (A), and  fail (F) </a:t>
            </a:r>
          </a:p>
          <a:p>
            <a:r>
              <a:rPr lang="en-US" altLang="zh-CN" sz="2000" dirty="0"/>
              <a:t>           </a:t>
            </a: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zh-CN" sz="2000" dirty="0">
                <a:solidFill>
                  <a:srgbClr val="FF0000"/>
                </a:solidFill>
              </a:rPr>
              <a:t>19</a:t>
            </a:r>
            <a:r>
              <a:rPr lang="zh-CN" altLang="en-US" sz="2000" dirty="0">
                <a:solidFill>
                  <a:srgbClr val="FF0000"/>
                </a:solidFill>
              </a:rPr>
              <a:t>种突变</a:t>
            </a:r>
            <a:r>
              <a:rPr lang="en-US" altLang="zh-CN" sz="2000" dirty="0">
                <a:solidFill>
                  <a:srgbClr val="FF0000"/>
                </a:solidFill>
              </a:rPr>
              <a:t>tags</a:t>
            </a:r>
            <a:r>
              <a:rPr lang="zh-CN" altLang="en-US" sz="2000" dirty="0"/>
              <a:t>的分析</a:t>
            </a:r>
            <a:endParaRPr lang="en-US" altLang="zh-CN" sz="2000" dirty="0"/>
          </a:p>
          <a:p>
            <a:r>
              <a:rPr lang="en-US" altLang="zh-CN" sz="2000" dirty="0"/>
              <a:t>                     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eg</a:t>
            </a:r>
            <a:r>
              <a:rPr lang="zh-CN" altLang="en-US" sz="2000" dirty="0"/>
              <a:t>：</a:t>
            </a:r>
            <a:r>
              <a:rPr lang="en-US" altLang="zh-CN" sz="2000" dirty="0"/>
              <a:t>Adjacent Indel</a:t>
            </a:r>
            <a:r>
              <a:rPr lang="zh-CN" altLang="en-US" sz="2000" dirty="0"/>
              <a:t>、</a:t>
            </a:r>
            <a:r>
              <a:rPr lang="en-US" altLang="zh-CN" sz="2000" dirty="0"/>
              <a:t>End of reads</a:t>
            </a:r>
            <a:r>
              <a:rPr lang="zh-CN" altLang="en-US" sz="2000" dirty="0"/>
              <a:t>、</a:t>
            </a:r>
            <a:r>
              <a:rPr lang="en-US" altLang="zh-CN" sz="2000" dirty="0"/>
              <a:t>Low Count Tumor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r>
              <a:rPr lang="en-US" altLang="zh-CN" sz="2000" dirty="0"/>
              <a:t>             (4) </a:t>
            </a:r>
            <a:r>
              <a:rPr lang="zh-CN" altLang="en-US" sz="2000" dirty="0" smtClean="0"/>
              <a:t>人工</a:t>
            </a:r>
            <a:r>
              <a:rPr lang="zh-CN" altLang="en-US" sz="2000" dirty="0"/>
              <a:t>审核 </a:t>
            </a:r>
            <a:r>
              <a:rPr lang="en-US" altLang="zh-CN" sz="2000" dirty="0" smtClean="0"/>
              <a:t>SOP</a:t>
            </a:r>
            <a:r>
              <a:rPr lang="zh-CN" altLang="en-US" sz="2000" dirty="0" smtClean="0"/>
              <a:t>验证结果；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、讨论</a:t>
            </a:r>
          </a:p>
        </p:txBody>
      </p:sp>
    </p:spTree>
    <p:extLst>
      <p:ext uri="{BB962C8B-B14F-4D97-AF65-F5344CB8AC3E}">
        <p14:creationId xmlns:p14="http://schemas.microsoft.com/office/powerpoint/2010/main" val="39087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B8C49-EAAD-4901-9D34-30E04BEFE971}"/>
              </a:ext>
            </a:extLst>
          </p:cNvPr>
          <p:cNvSpPr txBox="1">
            <a:spLocks/>
          </p:cNvSpPr>
          <p:nvPr/>
        </p:nvSpPr>
        <p:spPr>
          <a:xfrm>
            <a:off x="423024" y="119673"/>
            <a:ext cx="3020379" cy="64633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03 </a:t>
            </a:r>
            <a:r>
              <a:rPr lang="zh-CN" altLang="en-US" dirty="0"/>
              <a:t>主要内容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66966D27-AFEC-4C8E-9114-F278A4A9DA4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43480" y="1777868"/>
            <a:ext cx="7207673" cy="3731846"/>
          </a:xfrm>
          <a:prstGeom prst="rect">
            <a:avLst/>
          </a:prstGeom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FD9745-2D09-4220-9CA5-F9881D7F2BD9}"/>
              </a:ext>
            </a:extLst>
          </p:cNvPr>
          <p:cNvSpPr txBox="1"/>
          <p:nvPr/>
        </p:nvSpPr>
        <p:spPr>
          <a:xfrm>
            <a:off x="599884" y="87560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en-US" altLang="zh-CN" sz="1800" dirty="0"/>
              <a:t>IGV</a:t>
            </a:r>
            <a:r>
              <a:rPr lang="zh-CN" altLang="en-US" sz="1800" dirty="0"/>
              <a:t>界面功能介绍</a:t>
            </a:r>
            <a:endParaRPr lang="en-US" altLang="zh-CN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128F26-2769-4F24-846F-13B0BD087B61}"/>
              </a:ext>
            </a:extLst>
          </p:cNvPr>
          <p:cNvSpPr txBox="1"/>
          <p:nvPr/>
        </p:nvSpPr>
        <p:spPr>
          <a:xfrm>
            <a:off x="8033692" y="427075"/>
            <a:ext cx="375118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主要</a:t>
            </a:r>
            <a:r>
              <a:rPr lang="zh-CN" altLang="en-US" dirty="0"/>
              <a:t>有</a:t>
            </a:r>
            <a:r>
              <a:rPr lang="en-US" altLang="zh-CN" dirty="0"/>
              <a:t>3</a:t>
            </a:r>
            <a:r>
              <a:rPr lang="zh-CN" altLang="en-US" dirty="0"/>
              <a:t>部分，可视化的基因组信息</a:t>
            </a:r>
            <a:r>
              <a:rPr lang="en-US" altLang="zh-CN" dirty="0"/>
              <a:t>(</a:t>
            </a:r>
            <a:r>
              <a:rPr lang="zh-CN" altLang="en-US" dirty="0"/>
              <a:t>参考基因组</a:t>
            </a:r>
            <a:r>
              <a:rPr lang="en-US" altLang="zh-CN" dirty="0"/>
              <a:t>)</a:t>
            </a:r>
            <a:r>
              <a:rPr lang="zh-CN" altLang="en-US" dirty="0"/>
              <a:t>； 目前正在可视化的坐标</a:t>
            </a:r>
            <a:r>
              <a:rPr lang="en-US" altLang="zh-CN" dirty="0"/>
              <a:t>(</a:t>
            </a:r>
            <a:r>
              <a:rPr lang="zh-CN" altLang="en-US" dirty="0"/>
              <a:t>突变</a:t>
            </a:r>
            <a:r>
              <a:rPr lang="en-US" altLang="zh-CN" dirty="0"/>
              <a:t>)</a:t>
            </a:r>
            <a:r>
              <a:rPr lang="zh-CN" altLang="en-US" dirty="0"/>
              <a:t>；其他辅助功能</a:t>
            </a:r>
            <a:r>
              <a:rPr lang="en-US" altLang="zh-CN" dirty="0"/>
              <a:t>(</a:t>
            </a:r>
            <a:r>
              <a:rPr lang="zh-CN" altLang="en-US" dirty="0"/>
              <a:t>大小伸缩、弹出文本等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 smtClean="0"/>
              <a:t>      IGV</a:t>
            </a:r>
            <a:r>
              <a:rPr lang="zh-CN" altLang="en-US" dirty="0"/>
              <a:t>中间展示了 </a:t>
            </a:r>
            <a:r>
              <a:rPr lang="en-US" altLang="zh-CN" dirty="0"/>
              <a:t>normal tumor</a:t>
            </a:r>
            <a:r>
              <a:rPr lang="zh-CN" altLang="en-US" dirty="0"/>
              <a:t>的</a:t>
            </a:r>
            <a:r>
              <a:rPr lang="en-US" altLang="zh-CN" dirty="0"/>
              <a:t>bam</a:t>
            </a:r>
            <a:r>
              <a:rPr lang="zh-CN" altLang="en-US" dirty="0"/>
              <a:t>文件，并用颜色区分出来；</a:t>
            </a:r>
          </a:p>
          <a:p>
            <a:endParaRPr lang="zh-CN" altLang="en-US" dirty="0"/>
          </a:p>
          <a:p>
            <a:r>
              <a:rPr lang="zh-CN" altLang="en-US" dirty="0" smtClean="0"/>
              <a:t>        与</a:t>
            </a:r>
            <a:r>
              <a:rPr lang="zh-CN" altLang="en-US" dirty="0"/>
              <a:t>参考基因组不一致的碱基会用颜色高亮标记：腺嘌呤（</a:t>
            </a:r>
            <a:r>
              <a:rPr lang="en-US" altLang="zh-CN" dirty="0"/>
              <a:t>A</a:t>
            </a:r>
            <a:r>
              <a:rPr lang="zh-CN" altLang="en-US" dirty="0"/>
              <a:t>绿色）、胞嘧啶（</a:t>
            </a:r>
            <a:r>
              <a:rPr lang="en-US" altLang="zh-CN" dirty="0"/>
              <a:t>C</a:t>
            </a:r>
            <a:r>
              <a:rPr lang="zh-CN" altLang="en-US" dirty="0"/>
              <a:t>蓝色）、鸟嘌呤（</a:t>
            </a:r>
            <a:r>
              <a:rPr lang="en-US" altLang="zh-CN" dirty="0"/>
              <a:t>G</a:t>
            </a:r>
            <a:r>
              <a:rPr lang="zh-CN" altLang="en-US" dirty="0"/>
              <a:t>橙色）</a:t>
            </a:r>
            <a:r>
              <a:rPr lang="zh-CN" altLang="en-US" dirty="0" smtClean="0"/>
              <a:t>和胸腺嘧啶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红色）。</a:t>
            </a:r>
          </a:p>
          <a:p>
            <a:endParaRPr lang="zh-CN" altLang="en-US" dirty="0"/>
          </a:p>
          <a:p>
            <a:r>
              <a:rPr lang="zh-CN" altLang="en-US" dirty="0" smtClean="0"/>
              <a:t>       覆盖</a:t>
            </a:r>
            <a:r>
              <a:rPr lang="zh-CN" altLang="en-US" dirty="0"/>
              <a:t>轨道总结了每个基本位置的总读取深度。</a:t>
            </a:r>
          </a:p>
          <a:p>
            <a:endParaRPr lang="zh-CN" altLang="en-US" dirty="0"/>
          </a:p>
          <a:p>
            <a:r>
              <a:rPr lang="zh-CN" altLang="en-US" dirty="0" smtClean="0"/>
              <a:t>       基因组</a:t>
            </a:r>
            <a:r>
              <a:rPr lang="zh-CN" altLang="en-US" dirty="0"/>
              <a:t>特征部分显示参考序列本身，三种不同阅读框的氨基酸，以及该位点的基因信息；默认是</a:t>
            </a:r>
            <a:r>
              <a:rPr lang="en-US" altLang="zh-CN" dirty="0" err="1"/>
              <a:t>RefSeq</a:t>
            </a:r>
            <a:r>
              <a:rPr lang="zh-CN" altLang="en-US" dirty="0"/>
              <a:t>，其他数据格式也可以加载进去。</a:t>
            </a:r>
          </a:p>
        </p:txBody>
      </p:sp>
    </p:spTree>
    <p:extLst>
      <p:ext uri="{BB962C8B-B14F-4D97-AF65-F5344CB8AC3E}">
        <p14:creationId xmlns:p14="http://schemas.microsoft.com/office/powerpoint/2010/main" val="100571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in graphic">
            <a:extLst>
              <a:ext uri="{FF2B5EF4-FFF2-40B4-BE49-F238E27FC236}">
                <a16:creationId xmlns:a16="http://schemas.microsoft.com/office/drawing/2014/main" id="{B0E9666B-2377-456B-9AAB-839BC33B9E0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23024" y="1625490"/>
            <a:ext cx="6927933" cy="4476962"/>
          </a:xfrm>
          <a:prstGeom prst="rect">
            <a:avLst/>
          </a:prstGeom>
          <a:ln>
            <a:noFill/>
          </a:ln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423024" y="119673"/>
            <a:ext cx="3020379" cy="64633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03 </a:t>
            </a:r>
            <a:r>
              <a:rPr lang="zh-CN" altLang="en-US" dirty="0"/>
              <a:t>主要内容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595E9F-E7C8-490C-93C2-24EAD63B7C8E}"/>
              </a:ext>
            </a:extLst>
          </p:cNvPr>
          <p:cNvSpPr txBox="1"/>
          <p:nvPr/>
        </p:nvSpPr>
        <p:spPr>
          <a:xfrm>
            <a:off x="394892" y="106383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sz="1800" dirty="0"/>
              <a:t>、插件 </a:t>
            </a:r>
            <a:r>
              <a:rPr lang="en-US" altLang="zh-CN" sz="1800" dirty="0" err="1"/>
              <a:t>IGVNav</a:t>
            </a:r>
            <a:r>
              <a:rPr lang="zh-CN" altLang="en-US" sz="1800" dirty="0"/>
              <a:t>界面功能介绍</a:t>
            </a:r>
            <a:endParaRPr lang="en-US" altLang="zh-CN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DD4762-B4CC-45A1-9562-1133BF4E985B}"/>
              </a:ext>
            </a:extLst>
          </p:cNvPr>
          <p:cNvSpPr txBox="1"/>
          <p:nvPr/>
        </p:nvSpPr>
        <p:spPr>
          <a:xfrm>
            <a:off x="7543024" y="442838"/>
            <a:ext cx="404464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Integrative Genomics Viewer Navigator (</a:t>
            </a:r>
            <a:r>
              <a:rPr lang="en-US" altLang="zh-CN" sz="1400" dirty="0" err="1"/>
              <a:t>IGVNav</a:t>
            </a:r>
            <a:r>
              <a:rPr lang="en-US" altLang="zh-CN" sz="1400" dirty="0"/>
              <a:t>) </a:t>
            </a:r>
            <a:r>
              <a:rPr lang="zh-CN" altLang="en-US" sz="1400" dirty="0"/>
              <a:t>界面示例，相关的功能和输入</a:t>
            </a:r>
            <a:r>
              <a:rPr lang="en-US" altLang="zh-CN" sz="1400" dirty="0"/>
              <a:t>/</a:t>
            </a:r>
            <a:r>
              <a:rPr lang="zh-CN" altLang="en-US" sz="1400" dirty="0"/>
              <a:t>输出文件。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它是一个简单的</a:t>
            </a:r>
            <a:r>
              <a:rPr lang="en-US" altLang="zh-CN" sz="1400" dirty="0"/>
              <a:t>IGV</a:t>
            </a:r>
            <a:r>
              <a:rPr lang="zh-CN" altLang="en-US" sz="1400" dirty="0"/>
              <a:t>插件，能提供单独的应用程序窗口，用于记录人工审核的结果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endParaRPr lang="zh-CN" altLang="en-US" sz="1400" dirty="0"/>
          </a:p>
          <a:p>
            <a:r>
              <a:rPr lang="en-US" altLang="zh-CN" sz="1400" dirty="0" smtClean="0"/>
              <a:t>A </a:t>
            </a:r>
            <a:r>
              <a:rPr lang="zh-CN" altLang="en-US" sz="1400" dirty="0" smtClean="0"/>
              <a:t>插件界面</a:t>
            </a:r>
            <a:endParaRPr lang="zh-CN" altLang="en-US" sz="1400" dirty="0"/>
          </a:p>
          <a:p>
            <a:pPr lvl="1"/>
            <a:r>
              <a:rPr lang="en-US" altLang="zh-CN" sz="1400" dirty="0"/>
              <a:t>(1)</a:t>
            </a:r>
            <a:r>
              <a:rPr lang="zh-CN" altLang="en-US" sz="1400" dirty="0"/>
              <a:t>可以为 </a:t>
            </a:r>
            <a:r>
              <a:rPr lang="en-US" altLang="zh-CN" sz="1400" dirty="0"/>
              <a:t>1-base </a:t>
            </a:r>
            <a:r>
              <a:rPr lang="zh-CN" altLang="en-US" sz="1400" dirty="0"/>
              <a:t>输入文件选择 </a:t>
            </a:r>
            <a:r>
              <a:rPr lang="en-US" altLang="zh-CN" sz="1400" dirty="0"/>
              <a:t>1-Base </a:t>
            </a:r>
            <a:r>
              <a:rPr lang="zh-CN" altLang="en-US" sz="1400" dirty="0"/>
              <a:t>按钮（默认为 </a:t>
            </a:r>
            <a:r>
              <a:rPr lang="en-US" altLang="zh-CN" sz="1400" dirty="0"/>
              <a:t>0-base</a:t>
            </a:r>
            <a:r>
              <a:rPr lang="zh-CN" altLang="en-US" sz="1400" dirty="0"/>
              <a:t>）</a:t>
            </a:r>
            <a:r>
              <a:rPr lang="en-US" altLang="zh-CN" sz="1400" dirty="0"/>
              <a:t>;</a:t>
            </a:r>
          </a:p>
          <a:p>
            <a:pPr lvl="1"/>
            <a:r>
              <a:rPr lang="en-US" altLang="zh-CN" sz="1400" dirty="0"/>
              <a:t>(2)“S”</a:t>
            </a:r>
            <a:r>
              <a:rPr lang="zh-CN" altLang="en-US" sz="1400" dirty="0"/>
              <a:t>按钮将对数据轨道中的读取序列进行排序，以便不匹配出现在顶部。</a:t>
            </a:r>
          </a:p>
          <a:p>
            <a:pPr lvl="1"/>
            <a:r>
              <a:rPr lang="en-US" altLang="zh-CN" sz="1400" dirty="0"/>
              <a:t>(3)</a:t>
            </a:r>
            <a:r>
              <a:rPr lang="zh-CN" altLang="en-US" sz="1400" dirty="0"/>
              <a:t>导航栏显示变体信息并允许在变体之间移动。</a:t>
            </a:r>
          </a:p>
          <a:p>
            <a:pPr lvl="1"/>
            <a:r>
              <a:rPr lang="en-US" altLang="zh-CN" sz="1400" dirty="0"/>
              <a:t>(4)Call</a:t>
            </a:r>
            <a:r>
              <a:rPr lang="zh-CN" altLang="en-US" sz="1400" dirty="0"/>
              <a:t>、</a:t>
            </a:r>
            <a:r>
              <a:rPr lang="en-US" altLang="zh-CN" sz="1400" dirty="0"/>
              <a:t>Tags </a:t>
            </a:r>
            <a:r>
              <a:rPr lang="zh-CN" altLang="en-US" sz="1400" dirty="0"/>
              <a:t>和 </a:t>
            </a:r>
            <a:r>
              <a:rPr lang="en-US" altLang="zh-CN" sz="1400" dirty="0"/>
              <a:t>Notes </a:t>
            </a:r>
            <a:r>
              <a:rPr lang="zh-CN" altLang="en-US" sz="1400" dirty="0"/>
              <a:t>部分允许手动审阅者注释输出文件中反映的变体。</a:t>
            </a:r>
          </a:p>
          <a:p>
            <a:pPr lvl="1"/>
            <a:r>
              <a:rPr lang="en-US" altLang="zh-CN" sz="1400" dirty="0"/>
              <a:t>(5)</a:t>
            </a:r>
            <a:r>
              <a:rPr lang="zh-CN" altLang="en-US" sz="1400" dirty="0"/>
              <a:t>保存按钮用于更新输出文件。</a:t>
            </a:r>
          </a:p>
          <a:p>
            <a:endParaRPr lang="zh-CN" altLang="en-US" sz="1400" dirty="0"/>
          </a:p>
          <a:p>
            <a:r>
              <a:rPr lang="en-US" altLang="zh-CN" sz="1400" dirty="0" smtClean="0"/>
              <a:t>B </a:t>
            </a:r>
            <a:r>
              <a:rPr lang="zh-CN" altLang="en-US" sz="1400" dirty="0" smtClean="0"/>
              <a:t>插件输入文件</a:t>
            </a:r>
            <a:endParaRPr lang="zh-CN" altLang="en-US" sz="1400" dirty="0"/>
          </a:p>
          <a:p>
            <a:r>
              <a:rPr lang="zh-CN" altLang="en-US" sz="1400" dirty="0" smtClean="0"/>
              <a:t>     输入</a:t>
            </a:r>
            <a:r>
              <a:rPr lang="zh-CN" altLang="en-US" sz="1400" dirty="0"/>
              <a:t>文件包含标题行和前五列的数据（染色体 </a:t>
            </a:r>
            <a:r>
              <a:rPr lang="en-US" altLang="zh-CN" sz="1400" dirty="0"/>
              <a:t>[</a:t>
            </a:r>
            <a:r>
              <a:rPr lang="en-US" altLang="zh-CN" sz="1400" dirty="0" err="1"/>
              <a:t>chr</a:t>
            </a:r>
            <a:r>
              <a:rPr lang="en-US" altLang="zh-CN" sz="1400" dirty="0"/>
              <a:t>]</a:t>
            </a:r>
            <a:r>
              <a:rPr lang="zh-CN" altLang="en-US" sz="1400" dirty="0"/>
              <a:t>、起始坐标 </a:t>
            </a:r>
            <a:r>
              <a:rPr lang="en-US" altLang="zh-CN" sz="1400" dirty="0"/>
              <a:t>[start]</a:t>
            </a:r>
            <a:r>
              <a:rPr lang="zh-CN" altLang="en-US" sz="1400" dirty="0"/>
              <a:t>、终止坐标 </a:t>
            </a:r>
            <a:r>
              <a:rPr lang="en-US" altLang="zh-CN" sz="1400" dirty="0"/>
              <a:t>[stop]</a:t>
            </a:r>
            <a:r>
              <a:rPr lang="zh-CN" altLang="en-US" sz="1400" dirty="0"/>
              <a:t>、参考等位基因 </a:t>
            </a:r>
            <a:r>
              <a:rPr lang="en-US" altLang="zh-CN" sz="1400" dirty="0"/>
              <a:t>[ref] </a:t>
            </a:r>
            <a:r>
              <a:rPr lang="zh-CN" altLang="en-US" sz="1400" dirty="0"/>
              <a:t>和变异等位基因 </a:t>
            </a:r>
            <a:r>
              <a:rPr lang="en-US" altLang="zh-CN" sz="1400" dirty="0"/>
              <a:t>[var]</a:t>
            </a:r>
            <a:r>
              <a:rPr lang="zh-CN" altLang="en-US" sz="1400" dirty="0"/>
              <a:t>）。</a:t>
            </a:r>
          </a:p>
          <a:p>
            <a:r>
              <a:rPr lang="zh-CN" altLang="en-US" sz="1400" dirty="0" smtClean="0"/>
              <a:t>     每</a:t>
            </a:r>
            <a:r>
              <a:rPr lang="zh-CN" altLang="en-US" sz="1400" dirty="0"/>
              <a:t>条线代表一个变体，将使用 </a:t>
            </a:r>
            <a:r>
              <a:rPr lang="en-US" altLang="zh-CN" sz="1400" dirty="0"/>
              <a:t>IGV </a:t>
            </a:r>
            <a:r>
              <a:rPr lang="zh-CN" altLang="en-US" sz="1400" dirty="0"/>
              <a:t>单独可视化。</a:t>
            </a:r>
          </a:p>
          <a:p>
            <a:endParaRPr lang="zh-CN" altLang="en-US" sz="1400" dirty="0"/>
          </a:p>
          <a:p>
            <a:r>
              <a:rPr lang="en-US" altLang="zh-CN" sz="1400" dirty="0" smtClean="0"/>
              <a:t>C </a:t>
            </a:r>
            <a:r>
              <a:rPr lang="zh-CN" altLang="en-US" sz="1400" dirty="0" smtClean="0"/>
              <a:t>插件输出文件</a:t>
            </a:r>
            <a:endParaRPr lang="zh-CN" altLang="en-US" sz="1400" dirty="0"/>
          </a:p>
          <a:p>
            <a:r>
              <a:rPr lang="zh-CN" altLang="en-US" sz="1400" dirty="0"/>
              <a:t>    在人工审查期间，通过单击保存按钮更新输入文件。</a:t>
            </a:r>
          </a:p>
          <a:p>
            <a:r>
              <a:rPr lang="zh-CN" altLang="en-US" sz="1400" dirty="0"/>
              <a:t>    与单个突变的调用、标签和注释信息打印到原始输入文件</a:t>
            </a:r>
          </a:p>
        </p:txBody>
      </p:sp>
    </p:spTree>
    <p:extLst>
      <p:ext uri="{BB962C8B-B14F-4D97-AF65-F5344CB8AC3E}">
        <p14:creationId xmlns:p14="http://schemas.microsoft.com/office/powerpoint/2010/main" val="343769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1564056"/>
            <a:ext cx="6925896" cy="3996727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423024" y="119673"/>
            <a:ext cx="3020379" cy="64633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03 </a:t>
            </a:r>
            <a:r>
              <a:rPr lang="zh-CN" altLang="en-US" dirty="0"/>
              <a:t>主要内容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595E9F-E7C8-490C-93C2-24EAD63B7C8E}"/>
              </a:ext>
            </a:extLst>
          </p:cNvPr>
          <p:cNvSpPr txBox="1"/>
          <p:nvPr/>
        </p:nvSpPr>
        <p:spPr>
          <a:xfrm>
            <a:off x="394892" y="87573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</a:t>
            </a:r>
            <a:r>
              <a:rPr lang="zh-CN" altLang="en-US" sz="1800" dirty="0"/>
              <a:t>、对突变进行人工审核步骤</a:t>
            </a:r>
            <a:endParaRPr lang="en-US" altLang="zh-CN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7142953" y="1564056"/>
            <a:ext cx="4991100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按照</a:t>
            </a:r>
            <a:r>
              <a:rPr lang="zh-CN" altLang="en-US" dirty="0"/>
              <a:t>说明，一步步对体细胞突变进行人工审核</a:t>
            </a:r>
            <a:r>
              <a:rPr lang="zh-CN" altLang="en-US" dirty="0" smtClean="0"/>
              <a:t>；主要分两大部分，首先把突变导入</a:t>
            </a:r>
            <a:r>
              <a:rPr lang="en-US" altLang="zh-CN" dirty="0"/>
              <a:t>IGV</a:t>
            </a:r>
            <a:r>
              <a:rPr lang="zh-CN" altLang="en-US" dirty="0" smtClean="0"/>
              <a:t>、调整好</a:t>
            </a:r>
            <a:r>
              <a:rPr lang="en-US" altLang="zh-CN" dirty="0" err="1" smtClean="0"/>
              <a:t>IGVNav</a:t>
            </a:r>
            <a:r>
              <a:rPr lang="zh-CN" altLang="en-US" dirty="0" smtClean="0"/>
              <a:t>插件；</a:t>
            </a:r>
            <a:r>
              <a:rPr lang="zh-CN" altLang="en-US" dirty="0"/>
              <a:t>接下来</a:t>
            </a:r>
            <a:r>
              <a:rPr lang="zh-CN" altLang="en-US" dirty="0" smtClean="0"/>
              <a:t>对</a:t>
            </a:r>
            <a:r>
              <a:rPr lang="zh-CN" altLang="en-US" dirty="0"/>
              <a:t>突变按步骤进行判断。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）突变导入</a:t>
            </a:r>
            <a:r>
              <a:rPr lang="en-US" altLang="zh-CN" dirty="0" smtClean="0"/>
              <a:t>IGV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</a:t>
            </a:r>
            <a:r>
              <a:rPr lang="zh-CN" altLang="en-US" sz="1400" dirty="0" smtClean="0"/>
              <a:t>① 打开</a:t>
            </a:r>
            <a:r>
              <a:rPr lang="en-US" altLang="zh-CN" sz="1400" dirty="0"/>
              <a:t>IGV</a:t>
            </a:r>
            <a:r>
              <a:rPr lang="zh-CN" altLang="en-US" sz="1400" dirty="0"/>
              <a:t>，选择参考基因组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</a:t>
            </a:r>
            <a:r>
              <a:rPr lang="zh-CN" altLang="en-US" sz="1400" dirty="0" smtClean="0"/>
              <a:t>② 导</a:t>
            </a:r>
            <a:r>
              <a:rPr lang="zh-CN" altLang="en-US" sz="1400" dirty="0"/>
              <a:t>入</a:t>
            </a:r>
            <a:r>
              <a:rPr lang="en-US" altLang="zh-CN" sz="1400" dirty="0"/>
              <a:t>bam</a:t>
            </a:r>
            <a:r>
              <a:rPr lang="zh-CN" altLang="en-US" sz="1400" dirty="0"/>
              <a:t>文件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</a:t>
            </a:r>
            <a:r>
              <a:rPr lang="zh-CN" altLang="en-US" sz="1400" dirty="0" smtClean="0"/>
              <a:t>③ 导</a:t>
            </a:r>
            <a:r>
              <a:rPr lang="zh-CN" altLang="en-US" sz="1400" dirty="0"/>
              <a:t>入</a:t>
            </a:r>
            <a:r>
              <a:rPr lang="zh-CN" altLang="en-US" sz="1400" dirty="0" smtClean="0"/>
              <a:t>基因组</a:t>
            </a:r>
            <a:r>
              <a:rPr lang="zh-CN" altLang="en-US" sz="1400" dirty="0"/>
              <a:t>特征的文件，</a:t>
            </a:r>
            <a:r>
              <a:rPr lang="en-US" altLang="zh-CN" sz="1400" dirty="0" err="1"/>
              <a:t>refseq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dnSNP</a:t>
            </a:r>
            <a:r>
              <a:rPr lang="zh-CN" altLang="en-US" sz="1400" dirty="0"/>
              <a:t>信息等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</a:t>
            </a:r>
            <a:r>
              <a:rPr lang="zh-CN" altLang="en-US" sz="1400" dirty="0" smtClean="0"/>
              <a:t>④ 调整</a:t>
            </a:r>
            <a:r>
              <a:rPr lang="en-US" altLang="zh-CN" sz="1400" dirty="0"/>
              <a:t>IGV</a:t>
            </a:r>
            <a:r>
              <a:rPr lang="zh-CN" altLang="en-US" sz="1400" dirty="0"/>
              <a:t>设置，区分</a:t>
            </a:r>
            <a:r>
              <a:rPr lang="zh-CN" altLang="en-US" sz="1400" dirty="0" smtClean="0"/>
              <a:t>突变</a:t>
            </a:r>
            <a:r>
              <a:rPr lang="en-US" altLang="zh-CN" sz="1400" dirty="0" smtClean="0"/>
              <a:t>(</a:t>
            </a:r>
            <a:r>
              <a:rPr lang="zh-CN" altLang="en-US" sz="1400" dirty="0" smtClean="0">
                <a:solidFill>
                  <a:srgbClr val="FF0000"/>
                </a:solidFill>
              </a:rPr>
              <a:t>着色，居中展示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</a:t>
            </a:r>
            <a:r>
              <a:rPr lang="zh-CN" altLang="en-US" sz="1400" dirty="0" smtClean="0"/>
              <a:t>⑤ 打开</a:t>
            </a:r>
            <a:r>
              <a:rPr lang="en-US" altLang="zh-CN" sz="1400" dirty="0" err="1"/>
              <a:t>IGVNav</a:t>
            </a:r>
            <a:r>
              <a:rPr lang="zh-CN" altLang="en-US" sz="1400" dirty="0" smtClean="0"/>
              <a:t>插件</a:t>
            </a:r>
            <a:r>
              <a:rPr lang="zh-CN" altLang="en-US" sz="1400" dirty="0"/>
              <a:t>；导入一系列突变文件</a:t>
            </a:r>
            <a:r>
              <a:rPr lang="zh-CN" altLang="en-US" sz="1400" dirty="0" smtClean="0"/>
              <a:t>；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6740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674" y="119673"/>
            <a:ext cx="6717026" cy="667318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396649" y="370350"/>
            <a:ext cx="4034675" cy="4121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 smtClean="0">
                <a:latin typeface="+mn-lt"/>
                <a:ea typeface="+mn-ea"/>
                <a:cs typeface="+mn-cs"/>
              </a:rPr>
              <a:t>（</a:t>
            </a:r>
            <a:r>
              <a:rPr lang="en-US" altLang="zh-CN" sz="1800" dirty="0" smtClean="0">
                <a:latin typeface="+mn-lt"/>
                <a:ea typeface="+mn-ea"/>
                <a:cs typeface="+mn-cs"/>
              </a:rPr>
              <a:t>2</a:t>
            </a:r>
            <a:r>
              <a:rPr lang="zh-CN" altLang="en-US" sz="1800" dirty="0" smtClean="0">
                <a:latin typeface="+mn-lt"/>
                <a:ea typeface="+mn-ea"/>
                <a:cs typeface="+mn-cs"/>
              </a:rPr>
              <a:t>）对</a:t>
            </a:r>
            <a:r>
              <a:rPr lang="zh-CN" altLang="en-US" sz="1800" dirty="0">
                <a:latin typeface="+mn-lt"/>
                <a:ea typeface="+mn-ea"/>
                <a:cs typeface="+mn-cs"/>
              </a:rPr>
              <a:t>突变按步骤进行</a:t>
            </a:r>
            <a:r>
              <a:rPr lang="zh-CN" altLang="en-US" sz="1800" dirty="0" smtClean="0">
                <a:latin typeface="+mn-lt"/>
                <a:ea typeface="+mn-ea"/>
                <a:cs typeface="+mn-cs"/>
              </a:rPr>
              <a:t>判断</a:t>
            </a:r>
            <a:r>
              <a:rPr lang="en-US" altLang="zh-CN" sz="1800" dirty="0" smtClean="0">
                <a:latin typeface="+mn-lt"/>
                <a:ea typeface="+mn-ea"/>
                <a:cs typeface="+mn-cs"/>
              </a:rPr>
              <a:t>(</a:t>
            </a:r>
            <a:r>
              <a:rPr lang="zh-CN" altLang="en-US" sz="1800" dirty="0" smtClean="0">
                <a:latin typeface="+mn-lt"/>
                <a:ea typeface="+mn-ea"/>
                <a:cs typeface="+mn-cs"/>
              </a:rPr>
              <a:t>单个突变</a:t>
            </a:r>
            <a:r>
              <a:rPr lang="en-US" altLang="zh-CN" sz="1800" dirty="0" smtClean="0">
                <a:latin typeface="+mn-lt"/>
                <a:ea typeface="+mn-ea"/>
                <a:cs typeface="+mn-cs"/>
              </a:rPr>
              <a:t>)</a:t>
            </a:r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D424E5-F054-43F7-AAF9-9CF926619EEF}"/>
              </a:ext>
            </a:extLst>
          </p:cNvPr>
          <p:cNvSpPr txBox="1"/>
          <p:nvPr/>
        </p:nvSpPr>
        <p:spPr>
          <a:xfrm>
            <a:off x="299932" y="941850"/>
            <a:ext cx="488940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步骤</a:t>
            </a:r>
            <a:r>
              <a:rPr lang="en-US" altLang="zh-CN" sz="1200" dirty="0"/>
              <a:t>1</a:t>
            </a:r>
            <a:r>
              <a:rPr lang="zh-CN" altLang="en-US" sz="1200" dirty="0" smtClean="0"/>
              <a:t>：</a:t>
            </a:r>
            <a:r>
              <a:rPr lang="zh-CN" altLang="en-US" sz="1200" dirty="0"/>
              <a:t>把突变</a:t>
            </a:r>
            <a:r>
              <a:rPr lang="zh-CN" altLang="en-US" sz="1200" dirty="0" smtClean="0"/>
              <a:t>可视化</a:t>
            </a:r>
            <a:endParaRPr lang="en-US" altLang="zh-CN" sz="1200" dirty="0" smtClean="0"/>
          </a:p>
          <a:p>
            <a:r>
              <a:rPr lang="en-US" altLang="zh-CN" sz="1200" dirty="0" smtClean="0"/>
              <a:t>           </a:t>
            </a:r>
            <a:r>
              <a:rPr lang="zh-CN" altLang="en-US" sz="1200" dirty="0" smtClean="0"/>
              <a:t>使用</a:t>
            </a:r>
            <a:r>
              <a:rPr lang="en-US" altLang="zh-CN" sz="1200" dirty="0" smtClean="0"/>
              <a:t>IGV</a:t>
            </a:r>
            <a:r>
              <a:rPr lang="zh-CN" altLang="en-US" sz="1200" dirty="0" smtClean="0"/>
              <a:t>观察突变；确保</a:t>
            </a:r>
            <a:r>
              <a:rPr lang="en-US" altLang="zh-CN" sz="1200" dirty="0" smtClean="0"/>
              <a:t>IGV</a:t>
            </a:r>
            <a:r>
              <a:rPr lang="zh-CN" altLang="en-US" sz="1200" dirty="0" smtClean="0"/>
              <a:t>与插件中突变选取保持一致；通过插件的“</a:t>
            </a:r>
            <a:r>
              <a:rPr lang="en-US" altLang="zh-CN" sz="1200" dirty="0" smtClean="0"/>
              <a:t>S</a:t>
            </a:r>
            <a:r>
              <a:rPr lang="zh-CN" altLang="en-US" sz="1200" dirty="0" smtClean="0"/>
              <a:t>”使突变发生</a:t>
            </a:r>
            <a:r>
              <a:rPr lang="en-US" altLang="zh-CN" sz="1200" dirty="0" smtClean="0"/>
              <a:t>reads</a:t>
            </a:r>
            <a:r>
              <a:rPr lang="zh-CN" altLang="en-US" sz="1200" dirty="0"/>
              <a:t>置顶</a:t>
            </a:r>
            <a:r>
              <a:rPr lang="zh-CN" altLang="en-US" sz="1200" dirty="0" smtClean="0"/>
              <a:t>；确认</a:t>
            </a:r>
            <a:r>
              <a:rPr lang="en-US" altLang="zh-CN" sz="1200" dirty="0" smtClean="0"/>
              <a:t>IGV</a:t>
            </a:r>
            <a:r>
              <a:rPr lang="zh-CN" altLang="en-US" sz="1200" dirty="0" smtClean="0"/>
              <a:t>、插件的</a:t>
            </a:r>
            <a:r>
              <a:rPr lang="en-US" altLang="zh-CN" sz="1200" dirty="0" smtClean="0"/>
              <a:t>reads</a:t>
            </a:r>
            <a:r>
              <a:rPr lang="zh-CN" altLang="en-US" sz="1200" dirty="0" smtClean="0"/>
              <a:t>展示一致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endParaRPr lang="en-US" altLang="zh-CN" sz="1600" dirty="0" smtClean="0"/>
          </a:p>
          <a:p>
            <a:r>
              <a:rPr lang="zh-CN" altLang="en-US" sz="1200" dirty="0"/>
              <a:t>步骤</a:t>
            </a:r>
            <a:r>
              <a:rPr lang="en-US" altLang="zh-CN" sz="1200" dirty="0"/>
              <a:t>2</a:t>
            </a:r>
            <a:r>
              <a:rPr lang="zh-CN" altLang="en-US" sz="1200" dirty="0" smtClean="0"/>
              <a:t>：确认</a:t>
            </a:r>
            <a:r>
              <a:rPr lang="zh-CN" altLang="en-US" sz="1200" dirty="0"/>
              <a:t>支持</a:t>
            </a:r>
            <a:r>
              <a:rPr lang="zh-CN" altLang="en-US" sz="1200" dirty="0" smtClean="0">
                <a:solidFill>
                  <a:srgbClr val="FF0000"/>
                </a:solidFill>
              </a:rPr>
              <a:t>突变的数量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</a:t>
            </a:r>
            <a:r>
              <a:rPr lang="zh-CN" altLang="en-US" sz="1200" dirty="0"/>
              <a:t>查看</a:t>
            </a:r>
            <a:r>
              <a:rPr lang="zh-CN" altLang="en-US" sz="1200" dirty="0" smtClean="0"/>
              <a:t>突变的①链方向、总覆盖度、②位点的突变频率、③非突变频率；考虑突变受到的其他因素影响，比如</a:t>
            </a:r>
            <a:r>
              <a:rPr lang="zh-CN" altLang="en-US" sz="1200" dirty="0"/>
              <a:t>原发性肿瘤 </a:t>
            </a:r>
            <a:r>
              <a:rPr lang="en-US" altLang="zh-CN" sz="1200" dirty="0"/>
              <a:t>DNA</a:t>
            </a:r>
            <a:r>
              <a:rPr lang="zh-CN" altLang="en-US" sz="1200" dirty="0"/>
              <a:t>、复发</a:t>
            </a:r>
            <a:r>
              <a:rPr lang="zh-CN" altLang="en-US" sz="1200" dirty="0" smtClean="0"/>
              <a:t>性</a:t>
            </a:r>
            <a:r>
              <a:rPr lang="en-US" altLang="zh-CN" sz="1200" dirty="0" smtClean="0"/>
              <a:t>DNA</a:t>
            </a:r>
            <a:r>
              <a:rPr lang="zh-CN" altLang="en-US" sz="1200" dirty="0"/>
              <a:t>、</a:t>
            </a:r>
            <a:r>
              <a:rPr lang="zh-CN" altLang="en-US" sz="1200" dirty="0" smtClean="0"/>
              <a:t>肿瘤</a:t>
            </a:r>
            <a:r>
              <a:rPr lang="en-US" altLang="zh-CN" sz="1200" dirty="0" smtClean="0"/>
              <a:t>RNA</a:t>
            </a:r>
            <a:r>
              <a:rPr lang="zh-CN" altLang="en-US" sz="1200" dirty="0" smtClean="0"/>
              <a:t>等；</a:t>
            </a:r>
            <a:endParaRPr lang="zh-CN" altLang="en-US" sz="1200" dirty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步骤</a:t>
            </a:r>
            <a:r>
              <a:rPr lang="en-US" altLang="zh-CN" sz="1200" dirty="0" smtClean="0"/>
              <a:t>3</a:t>
            </a:r>
            <a:r>
              <a:rPr lang="zh-CN" altLang="en-US" sz="1200" dirty="0" smtClean="0"/>
              <a:t>：</a:t>
            </a:r>
            <a:r>
              <a:rPr lang="zh-CN" altLang="en-US" sz="1200" dirty="0"/>
              <a:t>确认支持</a:t>
            </a:r>
            <a:r>
              <a:rPr lang="zh-CN" altLang="en-US" sz="1200" dirty="0">
                <a:solidFill>
                  <a:srgbClr val="FF0000"/>
                </a:solidFill>
              </a:rPr>
              <a:t>突变</a:t>
            </a:r>
            <a:r>
              <a:rPr lang="zh-CN" altLang="en-US" sz="1200" dirty="0" smtClean="0">
                <a:solidFill>
                  <a:srgbClr val="FF0000"/>
                </a:solidFill>
              </a:rPr>
              <a:t>的质量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/>
              <a:t>             寻找多个不匹配或者与</a:t>
            </a:r>
            <a:r>
              <a:rPr lang="en-US" altLang="zh-CN" sz="1200" dirty="0" smtClean="0"/>
              <a:t>ref</a:t>
            </a:r>
            <a:r>
              <a:rPr lang="zh-CN" altLang="en-US" sz="1200" dirty="0" smtClean="0"/>
              <a:t>高度差异性的区域；寻找</a:t>
            </a:r>
            <a:endParaRPr lang="en-US" altLang="zh-CN" sz="1200" dirty="0" smtClean="0"/>
          </a:p>
          <a:p>
            <a:r>
              <a:rPr lang="zh-CN" altLang="en-US" sz="1200" dirty="0"/>
              <a:t>半透明或透明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reads</a:t>
            </a:r>
            <a:r>
              <a:rPr lang="zh-CN" altLang="en-US" sz="1200" dirty="0" smtClean="0"/>
              <a:t>或碱基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比对质量低的</a:t>
            </a:r>
            <a:r>
              <a:rPr lang="en-US" altLang="zh-CN" sz="1200" dirty="0" smtClean="0"/>
              <a:t>)</a:t>
            </a:r>
            <a:r>
              <a:rPr lang="zh-CN" altLang="en-US" sz="1200" dirty="0" smtClean="0"/>
              <a:t>；①对有疑问</a:t>
            </a:r>
            <a:r>
              <a:rPr lang="en-US" altLang="zh-CN" sz="1200" dirty="0" smtClean="0"/>
              <a:t>reads</a:t>
            </a:r>
            <a:r>
              <a:rPr lang="zh-CN" altLang="en-US" sz="1200" dirty="0" smtClean="0"/>
              <a:t>进一步确认比对质量、碱基质量；②看突变对应的</a:t>
            </a:r>
            <a:r>
              <a:rPr lang="en-US" altLang="zh-CN" sz="1200" dirty="0" smtClean="0"/>
              <a:t>normal</a:t>
            </a:r>
            <a:r>
              <a:rPr lang="zh-CN" altLang="en-US" sz="1200" dirty="0" smtClean="0"/>
              <a:t>检出情况；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步骤</a:t>
            </a:r>
            <a:r>
              <a:rPr lang="en-US" altLang="zh-CN" sz="1200" dirty="0" smtClean="0"/>
              <a:t>4</a:t>
            </a:r>
            <a:r>
              <a:rPr lang="zh-CN" altLang="en-US" sz="1200" dirty="0" smtClean="0"/>
              <a:t>：检查</a:t>
            </a:r>
            <a:r>
              <a:rPr lang="zh-CN" altLang="en-US" sz="1200" dirty="0" smtClean="0">
                <a:solidFill>
                  <a:srgbClr val="FF0000"/>
                </a:solidFill>
              </a:rPr>
              <a:t>测序误差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/>
              <a:t>             ①切换“成对查看”确认短插入片段情况；②</a:t>
            </a:r>
            <a:r>
              <a:rPr lang="en-US" altLang="zh-CN" sz="1200" dirty="0" smtClean="0"/>
              <a:t>IGV</a:t>
            </a:r>
            <a:r>
              <a:rPr lang="zh-CN" altLang="en-US" sz="1200" dirty="0" smtClean="0"/>
              <a:t>缩小确认是否在高度差异性区域，临近区域是否有</a:t>
            </a:r>
            <a:r>
              <a:rPr lang="en-US" altLang="zh-CN" sz="1200" dirty="0" err="1" smtClean="0"/>
              <a:t>indel</a:t>
            </a:r>
            <a:r>
              <a:rPr lang="zh-CN" altLang="en-US" sz="1200" dirty="0" smtClean="0"/>
              <a:t>存在；③看</a:t>
            </a:r>
            <a:r>
              <a:rPr lang="zh-CN" altLang="en-US" sz="1200" dirty="0"/>
              <a:t>参考序列</a:t>
            </a:r>
            <a:r>
              <a:rPr lang="zh-CN" altLang="en-US" sz="1200" dirty="0" smtClean="0"/>
              <a:t>是否在</a:t>
            </a:r>
            <a:r>
              <a:rPr lang="zh-CN" altLang="en-US" sz="1200" dirty="0"/>
              <a:t>低复杂性</a:t>
            </a:r>
            <a:r>
              <a:rPr lang="zh-CN" altLang="en-US" sz="1200" dirty="0" smtClean="0"/>
              <a:t>区域，是否存在串列重复序列；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步骤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：给突变选择</a:t>
            </a:r>
            <a:r>
              <a:rPr lang="zh-CN" altLang="en-US" sz="1200" dirty="0"/>
              <a:t>符合哪个</a:t>
            </a:r>
            <a:r>
              <a:rPr lang="en-US" altLang="zh-CN" sz="1200" dirty="0"/>
              <a:t>Call</a:t>
            </a:r>
            <a:r>
              <a:rPr lang="zh-CN" altLang="en-US" sz="1200" dirty="0" smtClean="0"/>
              <a:t>标签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</a:t>
            </a:r>
            <a:r>
              <a:rPr lang="zh-CN" altLang="en-US" sz="1200" dirty="0" smtClean="0"/>
              <a:t>通过突变质量、突变数量的信息，选择合适的</a:t>
            </a:r>
            <a:r>
              <a:rPr lang="en-US" altLang="zh-CN" sz="1200" dirty="0" smtClean="0"/>
              <a:t>Call</a:t>
            </a:r>
            <a:r>
              <a:rPr lang="zh-CN" altLang="en-US" sz="1200" dirty="0" smtClean="0"/>
              <a:t>标签；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zh-CN" altLang="en-US" sz="1200" dirty="0" smtClean="0"/>
              <a:t>步骤</a:t>
            </a:r>
            <a:r>
              <a:rPr lang="en-US" altLang="zh-CN" sz="1200" dirty="0" smtClean="0"/>
              <a:t>6</a:t>
            </a:r>
            <a:r>
              <a:rPr lang="zh-CN" altLang="en-US" sz="1200" dirty="0" smtClean="0"/>
              <a:t>：给突变选择</a:t>
            </a:r>
            <a:r>
              <a:rPr lang="zh-CN" altLang="en-US" sz="1200" dirty="0"/>
              <a:t>符合哪个</a:t>
            </a:r>
            <a:r>
              <a:rPr lang="en-US" altLang="zh-CN" sz="1200" dirty="0"/>
              <a:t>Tag</a:t>
            </a:r>
            <a:r>
              <a:rPr lang="zh-CN" altLang="en-US" sz="1200" dirty="0" smtClean="0"/>
              <a:t>标签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</a:t>
            </a:r>
            <a:r>
              <a:rPr lang="zh-CN" altLang="en-US" sz="1200" dirty="0" smtClean="0"/>
              <a:t>可以对每个突变进行</a:t>
            </a:r>
            <a:r>
              <a:rPr lang="en-US" altLang="zh-CN" sz="1200" dirty="0" smtClean="0"/>
              <a:t>tag</a:t>
            </a:r>
            <a:r>
              <a:rPr lang="zh-CN" altLang="en-US" sz="1200" dirty="0" smtClean="0"/>
              <a:t>标签标记，对</a:t>
            </a:r>
            <a:r>
              <a:rPr lang="en-US" altLang="zh-CN" sz="1200" dirty="0" smtClean="0"/>
              <a:t>Call</a:t>
            </a:r>
            <a:r>
              <a:rPr lang="zh-CN" altLang="en-US" sz="1200" dirty="0" smtClean="0"/>
              <a:t>标记 不确定、失败的突变，尤其重要；</a:t>
            </a:r>
            <a:endParaRPr lang="zh-CN" altLang="en-US" sz="1200" dirty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步骤</a:t>
            </a:r>
            <a:r>
              <a:rPr lang="en-US" altLang="zh-CN" sz="1200" dirty="0" smtClean="0"/>
              <a:t>7</a:t>
            </a:r>
            <a:r>
              <a:rPr lang="zh-CN" altLang="en-US" sz="1200" dirty="0" smtClean="0"/>
              <a:t>：给突变写附加的备注信息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194635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418E6D-0B7C-4AFA-B4EC-EF90EEBFF30C}"/>
              </a:ext>
            </a:extLst>
          </p:cNvPr>
          <p:cNvSpPr txBox="1">
            <a:spLocks/>
          </p:cNvSpPr>
          <p:nvPr/>
        </p:nvSpPr>
        <p:spPr>
          <a:xfrm>
            <a:off x="299932" y="225181"/>
            <a:ext cx="3020379" cy="64633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04 </a:t>
            </a:r>
            <a:r>
              <a:rPr lang="zh-CN" altLang="en-US" dirty="0" smtClean="0"/>
              <a:t>突变</a:t>
            </a:r>
            <a:r>
              <a:rPr lang="zh-CN" altLang="en-US" dirty="0"/>
              <a:t>分类详解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595E9F-E7C8-490C-93C2-24EAD63B7C8E}"/>
              </a:ext>
            </a:extLst>
          </p:cNvPr>
          <p:cNvSpPr txBox="1"/>
          <p:nvPr/>
        </p:nvSpPr>
        <p:spPr>
          <a:xfrm>
            <a:off x="629191" y="801173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sz="1800" dirty="0" smtClean="0"/>
              <a:t>、</a:t>
            </a:r>
            <a:r>
              <a:rPr lang="zh-CN" altLang="en-US" sz="1800" dirty="0"/>
              <a:t>人工审核过程中观察到的</a:t>
            </a:r>
            <a:r>
              <a:rPr lang="en-US" altLang="zh-CN" sz="1800" dirty="0"/>
              <a:t>4</a:t>
            </a:r>
            <a:r>
              <a:rPr lang="zh-CN" altLang="en-US" sz="1800" dirty="0"/>
              <a:t>中</a:t>
            </a:r>
            <a:r>
              <a:rPr lang="en-US" altLang="zh-CN" sz="1800" dirty="0"/>
              <a:t>call   19</a:t>
            </a:r>
            <a:r>
              <a:rPr lang="zh-CN" altLang="en-US" sz="1800" dirty="0"/>
              <a:t>种</a:t>
            </a:r>
            <a:r>
              <a:rPr lang="en-US" altLang="zh-CN" sz="1800" dirty="0"/>
              <a:t>tag</a:t>
            </a:r>
            <a:r>
              <a:rPr lang="zh-CN" altLang="en-US" dirty="0"/>
              <a:t>示例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72182A-8556-4D6F-B6E9-000C19F5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91" y="1822535"/>
            <a:ext cx="6222995" cy="36835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CC85A8D-4FBA-40A1-B6F0-332FDAB99F51}"/>
              </a:ext>
            </a:extLst>
          </p:cNvPr>
          <p:cNvSpPr txBox="1"/>
          <p:nvPr/>
        </p:nvSpPr>
        <p:spPr>
          <a:xfrm>
            <a:off x="7155049" y="3479630"/>
            <a:ext cx="460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种 </a:t>
            </a:r>
            <a:r>
              <a:rPr lang="en-US" altLang="zh-CN" dirty="0" smtClean="0"/>
              <a:t>Call</a:t>
            </a:r>
            <a:r>
              <a:rPr lang="zh-CN" altLang="en-US" dirty="0" smtClean="0"/>
              <a:t>：体系、胚系、不确定、无法判断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67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3802</Words>
  <Application>Microsoft Office PowerPoint</Application>
  <PresentationFormat>宽屏</PresentationFormat>
  <Paragraphs>359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font-regular</vt:lpstr>
      <vt:lpstr>等线</vt:lpstr>
      <vt:lpstr>等线 Light</vt:lpstr>
      <vt:lpstr>微软雅黑</vt:lpstr>
      <vt:lpstr>Arial</vt:lpstr>
      <vt:lpstr>Office 主题​​</vt:lpstr>
      <vt:lpstr>Standard operating procedure for somatic variant refinement of sequencing data with paired tumor and normal samples</vt:lpstr>
      <vt:lpstr>PowerPoint 演示文稿</vt:lpstr>
      <vt:lpstr>01 背景简介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operating procedure for somatic variant refinement of sequencing data with paired tumor and normal samples</dc:title>
  <dc:creator>高 鹏</dc:creator>
  <cp:lastModifiedBy>高鹏</cp:lastModifiedBy>
  <cp:revision>258</cp:revision>
  <dcterms:created xsi:type="dcterms:W3CDTF">2022-02-08T14:26:03Z</dcterms:created>
  <dcterms:modified xsi:type="dcterms:W3CDTF">2022-02-16T08:18:36Z</dcterms:modified>
</cp:coreProperties>
</file>